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8" r:id="rId3"/>
    <p:sldId id="271" r:id="rId4"/>
    <p:sldId id="258" r:id="rId5"/>
    <p:sldId id="259" r:id="rId6"/>
    <p:sldId id="285" r:id="rId7"/>
    <p:sldId id="286" r:id="rId8"/>
    <p:sldId id="260" r:id="rId9"/>
    <p:sldId id="272" r:id="rId10"/>
    <p:sldId id="261" r:id="rId11"/>
    <p:sldId id="262" r:id="rId12"/>
    <p:sldId id="263" r:id="rId13"/>
    <p:sldId id="273" r:id="rId14"/>
    <p:sldId id="274" r:id="rId15"/>
    <p:sldId id="278" r:id="rId16"/>
    <p:sldId id="276" r:id="rId17"/>
    <p:sldId id="280" r:id="rId18"/>
    <p:sldId id="277" r:id="rId19"/>
    <p:sldId id="283" r:id="rId20"/>
    <p:sldId id="275" r:id="rId21"/>
    <p:sldId id="264" r:id="rId22"/>
    <p:sldId id="265" r:id="rId23"/>
    <p:sldId id="266" r:id="rId24"/>
    <p:sldId id="267" r:id="rId25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948A54"/>
    <a:srgbClr val="74AC52"/>
    <a:srgbClr val="421C5E"/>
    <a:srgbClr val="C5D391"/>
    <a:srgbClr val="ECF10F"/>
    <a:srgbClr val="3D86C3"/>
    <a:srgbClr val="F6F1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38" autoAdjust="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30" y="-102"/>
      </p:cViewPr>
      <p:guideLst>
        <p:guide orient="horz" pos="3133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CF2C44-0192-472A-9EE0-6AD4F45BA286}" type="datetimeFigureOut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106B72-6473-4435-AC76-DF822505AC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AEAFA-34C9-4A58-AEC6-1722588A68D9}" type="datetimeFigureOut">
              <a:rPr lang="fr-FR"/>
              <a:pPr>
                <a:defRPr/>
              </a:pPr>
              <a:t>20/10/2016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75BFC6-9CC9-4E7A-A54E-E451464AC3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EE079-5A68-42B7-AB59-360F6AF0627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9FAB8-5387-4113-B488-CB0A3F5FC7F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91C8BC-60D1-424A-B8E2-4B062EFCFCE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C1A78-B6CC-4247-9396-9C8FA075F07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D5969-53A6-4866-ABD5-88F86FA1805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EB20D1-90D5-4DA9-9F86-399F368CE00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F7628-BEBC-4C01-885C-2F0F8FEB18A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7F0B6-736C-4A68-9237-EE543A30B166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CB235-4E8E-4DEE-8D5D-B699BE48B30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10F0E-6822-4ADF-B037-7D3C1C7CD83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C434C-0FD9-429F-9C71-F8B4755F756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8BA47F-A822-4786-B3D0-F3AE2CC2F36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85A14-4DA0-4B39-B395-9CA02FE535A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89262-51FB-4AD3-807D-62A63C49914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F6DB1-D255-48AB-A707-3F9171F9A25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78F25-23F8-4A03-AB18-87CE59228EF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apave missionconfia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14313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numéro de diapositive 2"/>
          <p:cNvSpPr txBox="1">
            <a:spLocks/>
          </p:cNvSpPr>
          <p:nvPr userDrawn="1"/>
        </p:nvSpPr>
        <p:spPr>
          <a:xfrm>
            <a:off x="900113" y="4767263"/>
            <a:ext cx="692150" cy="274637"/>
          </a:xfrm>
          <a:prstGeom prst="rect">
            <a:avLst/>
          </a:prstGeom>
        </p:spPr>
        <p:txBody>
          <a:bodyPr anchor="ctr"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llipse 11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8860" y="2130425"/>
            <a:ext cx="6500858" cy="1470025"/>
          </a:xfrm>
        </p:spPr>
        <p:txBody>
          <a:bodyPr>
            <a:noAutofit/>
          </a:bodyPr>
          <a:lstStyle>
            <a:lvl1pPr algn="r">
              <a:def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AC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23214" y="3886200"/>
            <a:ext cx="4706504" cy="1752600"/>
          </a:xfrm>
        </p:spPr>
        <p:txBody>
          <a:bodyPr>
            <a:normAutofit/>
          </a:bodyPr>
          <a:lstStyle>
            <a:lvl1pPr marL="0" indent="0" algn="r">
              <a:buNone/>
              <a:def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928662" y="214290"/>
            <a:ext cx="1973053" cy="20002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6858000" y="635793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928688" y="635793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201F01-7DE6-47E9-8FC3-10882B8E17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59563"/>
            <a:ext cx="466725" cy="198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6475-3D38-4723-9088-9C39975805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59563"/>
            <a:ext cx="466725" cy="198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5B813-A744-41B2-B415-C2101DFA4D5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59563"/>
            <a:ext cx="466725" cy="198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081C1-C7F3-44F1-9D93-22A1F1D210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llipse 3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14313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2571736" y="2316165"/>
            <a:ext cx="6500858" cy="1470025"/>
          </a:xfrm>
        </p:spPr>
        <p:txBody>
          <a:bodyPr>
            <a:noAutofit/>
          </a:bodyPr>
          <a:lstStyle>
            <a:lvl1pPr algn="r">
              <a:def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AC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928688" y="635793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5B03DD-CE4C-49B2-BFDA-DFFED1627B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2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000375" y="428605"/>
            <a:ext cx="5857875" cy="5643584"/>
          </a:xfrm>
        </p:spPr>
        <p:txBody>
          <a:bodyPr/>
          <a:lstStyle>
            <a:lvl1pPr>
              <a:def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rgbClr val="74AC52"/>
                </a:solidFill>
              </a:defRPr>
            </a:lvl2pPr>
            <a:lvl3pPr>
              <a:buClr>
                <a:srgbClr val="948A54"/>
              </a:buClr>
              <a:defRPr/>
            </a:lvl3pPr>
            <a:lvl4pPr>
              <a:buClr>
                <a:srgbClr val="948A54"/>
              </a:buClr>
              <a:defRPr/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928662" y="214290"/>
            <a:ext cx="1973053" cy="20002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695F93-0000-4687-A292-F2008834D4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Ellipse 11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llipse 13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000375" y="285728"/>
            <a:ext cx="5857875" cy="928693"/>
          </a:xfrm>
        </p:spPr>
        <p:txBody>
          <a:bodyPr/>
          <a:lstStyle>
            <a:lvl1pPr>
              <a:buNone/>
              <a:def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AC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928662" y="214290"/>
            <a:ext cx="1973053" cy="200026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928926" y="1571612"/>
            <a:ext cx="407195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55555"/>
                </a:solidFill>
              </a:defRPr>
            </a:lvl1pPr>
            <a:lvl2pPr>
              <a:defRPr sz="1800">
                <a:solidFill>
                  <a:srgbClr val="74AC52"/>
                </a:solidFill>
              </a:defRPr>
            </a:lvl2pPr>
            <a:lvl3pPr>
              <a:buClr>
                <a:srgbClr val="948A54"/>
              </a:buClr>
              <a:defRPr sz="1400"/>
            </a:lvl3pPr>
            <a:lvl4pPr>
              <a:buClr>
                <a:srgbClr val="948A54"/>
              </a:buCl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4"/>
          </p:nvPr>
        </p:nvSpPr>
        <p:spPr>
          <a:xfrm>
            <a:off x="7000875" y="1571625"/>
            <a:ext cx="2000250" cy="4500581"/>
          </a:xfr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34948-6567-4454-8C1D-B4B1184C9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4678" y="142852"/>
            <a:ext cx="5472122" cy="5983311"/>
          </a:xfrm>
        </p:spPr>
        <p:txBody>
          <a:bodyPr>
            <a:normAutofit/>
          </a:bodyPr>
          <a:lstStyle>
            <a:lvl1pPr marL="324000" indent="-342900" algn="l" defTabSz="914400" rtl="0" eaLnBrk="1" latinLnBrk="0" hangingPunct="1">
              <a:spcBef>
                <a:spcPts val="2400"/>
              </a:spcBef>
              <a:buClr>
                <a:srgbClr val="555555"/>
              </a:buClr>
              <a:buFont typeface="Arial" pitchFamily="34" charset="0"/>
              <a:buChar char="•"/>
              <a:defRPr lang="fr-FR" sz="2400" b="0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24000" indent="-342900" algn="l" defTabSz="914400" rtl="0" eaLnBrk="1" latinLnBrk="0" hangingPunct="1">
              <a:spcBef>
                <a:spcPts val="2400"/>
              </a:spcBef>
              <a:buClr>
                <a:schemeClr val="accent3"/>
              </a:buClr>
              <a:buFont typeface="Arial" pitchFamily="34" charset="0"/>
              <a:buChar char="–"/>
              <a:defRPr lang="fr-FR" sz="2400" b="0" kern="1200" dirty="0" smtClean="0">
                <a:solidFill>
                  <a:srgbClr val="74A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Clr>
                <a:srgbClr val="948A54"/>
              </a:buClr>
              <a:defRPr lang="fr-FR" sz="1800" kern="1200" dirty="0" smtClean="0">
                <a:solidFill>
                  <a:srgbClr val="EEECE1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rgbClr val="948A54"/>
              </a:buClr>
              <a:buFont typeface="Wingdings" pitchFamily="2" charset="2"/>
              <a:buChar char="§"/>
              <a:defRPr lang="fr-FR" sz="1800" kern="1200" dirty="0" smtClean="0">
                <a:solidFill>
                  <a:srgbClr val="EEECE1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fr-FR" sz="1800" kern="1200" dirty="0">
                <a:solidFill>
                  <a:srgbClr val="EEECE1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A5AF17-7E42-4699-8370-2B0F7C0660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55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35755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lang="fr-FR" sz="2400" b="0" kern="120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7554" y="5367338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FBD937-28B9-4880-9CD4-2FCF14826A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-2413000" y="700088"/>
            <a:ext cx="5199063" cy="6657975"/>
          </a:xfrm>
          <a:prstGeom prst="ellipse">
            <a:avLst/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928688" y="214313"/>
            <a:ext cx="1998662" cy="1998662"/>
          </a:xfrm>
          <a:prstGeom prst="ellipse">
            <a:avLst/>
          </a:prstGeom>
          <a:solidFill>
            <a:schemeClr val="bg1">
              <a:lumMod val="9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" name="Image 8" descr="apave missionconfian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8992" y="2857496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lang="fr-FR" sz="2400" b="0" kern="12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71406" y="3143248"/>
            <a:ext cx="2571768" cy="10715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6CAFDA-670E-4E1D-B734-420E57F2BA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pave missionconfia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35793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11113" y="3070225"/>
            <a:ext cx="446087" cy="444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0" y="2560638"/>
            <a:ext cx="446088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113" y="3567113"/>
            <a:ext cx="446087" cy="444500"/>
          </a:xfrm>
          <a:prstGeom prst="ellipse">
            <a:avLst/>
          </a:prstGeom>
          <a:solidFill>
            <a:srgbClr val="C3D69B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Secteurs 7"/>
          <p:cNvSpPr/>
          <p:nvPr/>
        </p:nvSpPr>
        <p:spPr>
          <a:xfrm>
            <a:off x="-1435100" y="-1338263"/>
            <a:ext cx="2808288" cy="2663826"/>
          </a:xfrm>
          <a:prstGeom prst="pie">
            <a:avLst>
              <a:gd name="adj1" fmla="val 0"/>
              <a:gd name="adj2" fmla="val 5366604"/>
            </a:avLst>
          </a:prstGeom>
          <a:solidFill>
            <a:srgbClr val="74A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err="1"/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386715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CA9E7BDF-8820-4163-BD76-6D6EBE8BDE01}" type="datetimeFigureOut">
              <a:rPr lang="fr-FR" smtClean="0">
                <a:solidFill>
                  <a:srgbClr val="555555"/>
                </a:solidFill>
              </a:rPr>
              <a:pPr>
                <a:defRPr/>
              </a:pPr>
              <a:t>20/10/2016</a:t>
            </a:fld>
            <a:endParaRPr lang="fr-FR" dirty="0">
              <a:solidFill>
                <a:srgbClr val="55555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7992888" cy="4968552"/>
          </a:xfrm>
        </p:spPr>
        <p:txBody>
          <a:bodyPr>
            <a:normAutofit/>
          </a:bodyPr>
          <a:lstStyle>
            <a:lvl1pPr>
              <a:defRPr lang="fr-FR" sz="1800" b="1" kern="1200" dirty="0" smtClean="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–"/>
              <a:defRPr lang="fr-FR" sz="1800" b="1" kern="1200" dirty="0" smtClean="0">
                <a:solidFill>
                  <a:srgbClr val="74AC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Clr>
                <a:srgbClr val="948A54"/>
              </a:buClr>
              <a:defRPr lang="fr-FR" sz="1800" b="0" kern="1200" dirty="0" smtClean="0">
                <a:solidFill>
                  <a:srgbClr val="948A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rgbClr val="948A54"/>
              </a:buClr>
              <a:buFont typeface="Wingdings" pitchFamily="2" charset="2"/>
              <a:buChar char="§"/>
              <a:defRPr lang="fr-FR" sz="1800" b="0" kern="1200" dirty="0" smtClean="0">
                <a:solidFill>
                  <a:srgbClr val="948A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buClr>
                <a:srgbClr val="948A54"/>
              </a:buClr>
              <a:defRPr lang="fr-FR" sz="1800" b="0" kern="1200" dirty="0">
                <a:solidFill>
                  <a:srgbClr val="948A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93304" y="-90264"/>
            <a:ext cx="7211144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9286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tabLst>
                <a:tab pos="179388" algn="l"/>
              </a:tabLst>
              <a:defRPr sz="12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8771699D-52C5-4DBD-8B6C-7046FDC69F9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284 -0.07004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59563"/>
            <a:ext cx="466725" cy="198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9C0-0CB1-41E2-8029-54A4CA9A52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888" y="6578600"/>
            <a:ext cx="7974012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928938" y="274638"/>
            <a:ext cx="5757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143250" y="1600200"/>
            <a:ext cx="5543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3200" b="1" kern="1200" dirty="0">
          <a:solidFill>
            <a:srgbClr val="74AC52"/>
          </a:solidFill>
          <a:latin typeface="Arial" pitchFamily="34" charset="0"/>
          <a:ea typeface="+mn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74AC5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fr-FR" sz="2800" b="1" kern="1200" dirty="0">
          <a:solidFill>
            <a:srgbClr val="74AC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4A7B"/>
        </a:buClr>
        <a:buFont typeface="Arial" charset="0"/>
        <a:buChar char="•"/>
        <a:defRPr lang="fr-FR" b="1" kern="1200" dirty="0">
          <a:solidFill>
            <a:srgbClr val="948A5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" pitchFamily="2" charset="2"/>
        <a:buChar char="§"/>
        <a:defRPr lang="fr-FR" b="1" kern="1200" dirty="0">
          <a:solidFill>
            <a:srgbClr val="948A5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fr-FR" b="1" kern="1200" dirty="0">
          <a:solidFill>
            <a:srgbClr val="948A5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ctrTitle"/>
          </p:nvPr>
        </p:nvSpPr>
        <p:spPr>
          <a:xfrm>
            <a:off x="2627313" y="692150"/>
            <a:ext cx="6500812" cy="1011238"/>
          </a:xfrm>
        </p:spPr>
        <p:txBody>
          <a:bodyPr anchor="t"/>
          <a:lstStyle/>
          <a:p>
            <a:pPr algn="ctr" eaLnBrk="1" hangingPunct="1"/>
            <a:r>
              <a:rPr lang="en-US" sz="4400">
                <a:latin typeface="Arial" charset="0"/>
                <a:cs typeface="Arial" charset="0"/>
              </a:rPr>
              <a:t>Lacq Training Centre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1438" y="3143250"/>
            <a:ext cx="2571750" cy="1071563"/>
          </a:xfrm>
        </p:spPr>
        <p:txBody>
          <a:bodyPr/>
          <a:lstStyle/>
          <a:p>
            <a:pPr eaLnBrk="1" hangingPunct="1">
              <a:defRPr/>
            </a:pPr>
            <a:endParaRPr/>
          </a:p>
        </p:txBody>
      </p:sp>
      <p:pic>
        <p:nvPicPr>
          <p:cNvPr id="21" name="Image 20" descr="P402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475" y="3933825"/>
            <a:ext cx="3935413" cy="2951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1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165850"/>
            <a:ext cx="768350" cy="649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4342" name="Picture 5" descr="F:\Photos Pilote\centre de formation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04950"/>
            <a:ext cx="51117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258888" y="981075"/>
            <a:ext cx="7489825" cy="4824413"/>
          </a:xfrm>
        </p:spPr>
        <p:txBody>
          <a:bodyPr/>
          <a:lstStyle/>
          <a:p>
            <a:pPr lvl="1">
              <a:buClr>
                <a:srgbClr val="555555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</a:rPr>
              <a:t>The pilot is a </a:t>
            </a:r>
            <a:r>
              <a:rPr lang="en-US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industrial unit </a:t>
            </a:r>
            <a:r>
              <a:rPr lang="en-US" dirty="0">
                <a:solidFill>
                  <a:srgbClr val="555555"/>
                </a:solidFill>
              </a:rPr>
              <a:t>with a three-phase </a:t>
            </a:r>
            <a:r>
              <a:rPr lang="en-US" dirty="0" smtClean="0">
                <a:solidFill>
                  <a:srgbClr val="555555"/>
                </a:solidFill>
              </a:rPr>
              <a:t>separator, gas compressor, absorption </a:t>
            </a:r>
            <a:r>
              <a:rPr lang="en-US" dirty="0">
                <a:solidFill>
                  <a:srgbClr val="555555"/>
                </a:solidFill>
              </a:rPr>
              <a:t>and </a:t>
            </a:r>
            <a:r>
              <a:rPr lang="en-US" dirty="0" smtClean="0">
                <a:solidFill>
                  <a:srgbClr val="555555"/>
                </a:solidFill>
              </a:rPr>
              <a:t>distillation columns</a:t>
            </a:r>
            <a:endParaRPr lang="en-US" dirty="0">
              <a:solidFill>
                <a:srgbClr val="555555"/>
              </a:solidFill>
            </a:endParaRPr>
          </a:p>
          <a:p>
            <a:pPr lvl="1">
              <a:buClr>
                <a:srgbClr val="555555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</a:rPr>
              <a:t>The unit is driven from a </a:t>
            </a:r>
            <a:r>
              <a:rPr lang="en-US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room </a:t>
            </a:r>
            <a:r>
              <a:rPr lang="en-US" dirty="0">
                <a:solidFill>
                  <a:srgbClr val="555555"/>
                </a:solidFill>
              </a:rPr>
              <a:t>through a set of control equipment and </a:t>
            </a:r>
            <a:r>
              <a:rPr lang="en-US" dirty="0" smtClean="0">
                <a:solidFill>
                  <a:srgbClr val="555555"/>
                </a:solidFill>
              </a:rPr>
              <a:t>DCS (Distributed Control System)</a:t>
            </a:r>
            <a:endParaRPr lang="en-US" dirty="0">
              <a:solidFill>
                <a:srgbClr val="555555"/>
              </a:solidFill>
            </a:endParaRPr>
          </a:p>
          <a:p>
            <a:pPr lvl="1">
              <a:buClr>
                <a:srgbClr val="555555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555555"/>
                </a:solidFill>
              </a:rPr>
              <a:t>The pilot </a:t>
            </a:r>
            <a:r>
              <a:rPr lang="en-US" dirty="0" smtClean="0">
                <a:solidFill>
                  <a:srgbClr val="555555"/>
                </a:solidFill>
              </a:rPr>
              <a:t>allows </a:t>
            </a:r>
            <a:r>
              <a:rPr lang="en-US" dirty="0">
                <a:solidFill>
                  <a:srgbClr val="555555"/>
                </a:solidFill>
              </a:rPr>
              <a:t>the following </a:t>
            </a:r>
            <a:r>
              <a:rPr lang="en-US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role-playing</a:t>
            </a:r>
            <a:r>
              <a:rPr lang="en-US" dirty="0">
                <a:solidFill>
                  <a:srgbClr val="555555"/>
                </a:solidFill>
              </a:rPr>
              <a:t> :</a:t>
            </a:r>
          </a:p>
          <a:p>
            <a:pPr lvl="4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555555"/>
                </a:solidFill>
              </a:rPr>
              <a:t>Start-up, Operate and Shutdown a unit in a safe way</a:t>
            </a:r>
            <a:endParaRPr lang="en-US" dirty="0">
              <a:solidFill>
                <a:srgbClr val="555555"/>
              </a:solidFill>
            </a:endParaRPr>
          </a:p>
          <a:p>
            <a:pPr lvl="4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Disruptions – incidents</a:t>
            </a:r>
          </a:p>
          <a:p>
            <a:pPr lvl="4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Work management and team </a:t>
            </a:r>
            <a:r>
              <a:rPr lang="en-US" dirty="0" smtClean="0">
                <a:solidFill>
                  <a:srgbClr val="555555"/>
                </a:solidFill>
              </a:rPr>
              <a:t>behavior</a:t>
            </a:r>
          </a:p>
          <a:p>
            <a:pPr eaLnBrk="1" hangingPunct="1">
              <a:buFontTx/>
              <a:buNone/>
              <a:defRPr/>
            </a:pPr>
            <a:r>
              <a:rPr sz="2400" dirty="0">
                <a:solidFill>
                  <a:srgbClr val="000000"/>
                </a:solidFill>
                <a:ea typeface="+mj-ea"/>
              </a:rPr>
              <a:t/>
            </a:r>
            <a:br>
              <a:rPr sz="2400" dirty="0">
                <a:solidFill>
                  <a:srgbClr val="000000"/>
                </a:solidFill>
                <a:ea typeface="+mj-ea"/>
              </a:rPr>
            </a:br>
            <a:r>
              <a:rPr sz="2400" dirty="0">
                <a:solidFill>
                  <a:srgbClr val="000000"/>
                </a:solidFill>
                <a:ea typeface="+mj-ea"/>
              </a:rPr>
              <a:t> </a:t>
            </a:r>
            <a:endParaRPr dirty="0"/>
          </a:p>
        </p:txBody>
      </p:sp>
      <p:sp>
        <p:nvSpPr>
          <p:cNvPr id="24579" name="Titre 7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dirty="0" smtClean="0">
                <a:latin typeface="Arial" charset="0"/>
                <a:cs typeface="Arial" charset="0"/>
              </a:rPr>
              <a:t>The </a:t>
            </a:r>
            <a:r>
              <a:rPr dirty="0" smtClean="0">
                <a:latin typeface="Arial" charset="0"/>
                <a:cs typeface="Arial" charset="0"/>
              </a:rPr>
              <a:t>pilot area</a:t>
            </a:r>
          </a:p>
        </p:txBody>
      </p:sp>
      <p:pic>
        <p:nvPicPr>
          <p:cNvPr id="24580" name="Picture 6" descr="F:\Photos Pilote\Formation Pilote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37136"/>
            <a:ext cx="36004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 8" descr="_MG_54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275"/>
            <a:ext cx="2592660" cy="388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Photos Pilote\Dsc0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276475"/>
            <a:ext cx="284638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Overview" descr="over_view.PNG"/>
          <p:cNvPicPr>
            <a:picLocks noChangeAspect="1"/>
          </p:cNvPicPr>
          <p:nvPr/>
        </p:nvPicPr>
        <p:blipFill>
          <a:blip r:embed="rId4" cstate="print"/>
          <a:srcRect l="10156" t="18750" b="6250"/>
          <a:stretch>
            <a:fillRect/>
          </a:stretch>
        </p:blipFill>
        <p:spPr bwMode="auto">
          <a:xfrm>
            <a:off x="4395788" y="3284538"/>
            <a:ext cx="464026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ces_Gaz_Comp"/>
          <p:cNvSpPr>
            <a:spLocks noChangeArrowheads="1"/>
          </p:cNvSpPr>
          <p:nvPr/>
        </p:nvSpPr>
        <p:spPr bwMode="auto">
          <a:xfrm>
            <a:off x="5108575" y="3771900"/>
            <a:ext cx="857250" cy="785813"/>
          </a:xfrm>
          <a:prstGeom prst="rect">
            <a:avLst/>
          </a:prstGeom>
          <a:solidFill>
            <a:schemeClr val="tx1">
              <a:alpha val="0"/>
            </a:schemeClr>
          </a:solidFill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pic>
        <p:nvPicPr>
          <p:cNvPr id="22" name="Gaz_Comp" descr="gaz_compression.PNG"/>
          <p:cNvPicPr>
            <a:picLocks noChangeAspect="1"/>
          </p:cNvPicPr>
          <p:nvPr/>
        </p:nvPicPr>
        <p:blipFill>
          <a:blip r:embed="rId5" cstate="print"/>
          <a:srcRect l="10156" t="18750" b="6250"/>
          <a:stretch>
            <a:fillRect/>
          </a:stretch>
        </p:blipFill>
        <p:spPr bwMode="auto">
          <a:xfrm>
            <a:off x="4427538" y="3284538"/>
            <a:ext cx="46085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LP_Comp" descr="compression_lp.PNG"/>
          <p:cNvPicPr>
            <a:picLocks noChangeAspect="1"/>
          </p:cNvPicPr>
          <p:nvPr/>
        </p:nvPicPr>
        <p:blipFill>
          <a:blip r:embed="rId6" cstate="print"/>
          <a:srcRect l="10156" t="18750" b="6250"/>
          <a:stretch>
            <a:fillRect/>
          </a:stretch>
        </p:blipFill>
        <p:spPr bwMode="auto">
          <a:xfrm>
            <a:off x="4395788" y="3246438"/>
            <a:ext cx="464026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SealGaz_G7" descr="G7_seal_gaz_lp_compression.PNG"/>
          <p:cNvPicPr>
            <a:picLocks noChangeAspect="1"/>
          </p:cNvPicPr>
          <p:nvPr/>
        </p:nvPicPr>
        <p:blipFill>
          <a:blip r:embed="rId7" cstate="print"/>
          <a:srcRect l="10156" t="18750" b="6250"/>
          <a:stretch>
            <a:fillRect/>
          </a:stretch>
        </p:blipFill>
        <p:spPr bwMode="auto">
          <a:xfrm>
            <a:off x="4395788" y="3332163"/>
            <a:ext cx="464026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IC_LpComp" descr="compression_lp_TIC5103open.PNG"/>
          <p:cNvPicPr>
            <a:picLocks noChangeAspect="1"/>
          </p:cNvPicPr>
          <p:nvPr/>
        </p:nvPicPr>
        <p:blipFill>
          <a:blip r:embed="rId8" cstate="print"/>
          <a:srcRect t="47243" r="75060" b="6326"/>
          <a:stretch>
            <a:fillRect/>
          </a:stretch>
        </p:blipFill>
        <p:spPr bwMode="auto">
          <a:xfrm>
            <a:off x="7594600" y="4262438"/>
            <a:ext cx="12890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cces_LP_Comp"/>
          <p:cNvSpPr>
            <a:spLocks noChangeArrowheads="1"/>
          </p:cNvSpPr>
          <p:nvPr/>
        </p:nvSpPr>
        <p:spPr bwMode="auto">
          <a:xfrm>
            <a:off x="2806700" y="4548188"/>
            <a:ext cx="1223963" cy="115252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7" name="acces_SealGaz_G7"/>
          <p:cNvSpPr>
            <a:spLocks noChangeArrowheads="1"/>
          </p:cNvSpPr>
          <p:nvPr/>
        </p:nvSpPr>
        <p:spPr bwMode="auto">
          <a:xfrm>
            <a:off x="7212013" y="3560763"/>
            <a:ext cx="1084262" cy="108585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8" name="acces_TIC"/>
          <p:cNvSpPr>
            <a:spLocks noChangeArrowheads="1"/>
          </p:cNvSpPr>
          <p:nvPr/>
        </p:nvSpPr>
        <p:spPr bwMode="auto">
          <a:xfrm>
            <a:off x="4594225" y="3956050"/>
            <a:ext cx="1500188" cy="542925"/>
          </a:xfrm>
          <a:prstGeom prst="roundRect">
            <a:avLst>
              <a:gd name="adj" fmla="val 16667"/>
            </a:avLst>
          </a:prstGeom>
          <a:solidFill>
            <a:schemeClr val="bg1">
              <a:alpha val="3137"/>
            </a:schemeClr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5612" name="Titre 1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dirty="0" smtClean="0">
                <a:latin typeface="Arial" charset="0"/>
                <a:cs typeface="Arial" charset="0"/>
              </a:rPr>
              <a:t>Process </a:t>
            </a:r>
            <a:r>
              <a:rPr dirty="0" smtClean="0">
                <a:latin typeface="Arial" charset="0"/>
                <a:cs typeface="Arial" charset="0"/>
              </a:rPr>
              <a:t>simulators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755650" y="764704"/>
            <a:ext cx="7993063" cy="1584325"/>
          </a:xfrm>
        </p:spPr>
        <p:txBody>
          <a:bodyPr/>
          <a:lstStyle/>
          <a:p>
            <a:pPr eaLnBrk="1" hangingPunct="1">
              <a:buClr>
                <a:srgbClr val="555555"/>
              </a:buClr>
              <a:defRPr/>
            </a:pPr>
            <a:r>
              <a:rPr dirty="0"/>
              <a:t>That room is dedicated to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simulators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555555"/>
              </a:buClr>
              <a:defRPr/>
            </a:pPr>
            <a:r>
              <a:rPr dirty="0" smtClean="0"/>
              <a:t>A </a:t>
            </a:r>
            <a:r>
              <a:rPr dirty="0"/>
              <a:t>dynamic simulated oil platform (AMENAM KPONO) which allows trainees to learn all the operational </a:t>
            </a:r>
            <a:r>
              <a:rPr dirty="0" smtClean="0"/>
              <a:t>phases</a:t>
            </a:r>
          </a:p>
          <a:p>
            <a:pPr eaLnBrk="1" hangingPunct="1">
              <a:buClr>
                <a:srgbClr val="555555"/>
              </a:buClr>
              <a:defRPr/>
            </a:pPr>
            <a:r>
              <a:rPr lang="en-US" dirty="0" smtClean="0"/>
              <a:t>A dynamic simulator for distillation</a:t>
            </a:r>
          </a:p>
          <a:p>
            <a:pPr eaLnBrk="1" hangingPunct="1">
              <a:buClr>
                <a:srgbClr val="555555"/>
              </a:buClr>
              <a:defRPr/>
            </a:pPr>
            <a:endParaRPr lang="en-US" dirty="0"/>
          </a:p>
          <a:p>
            <a:pPr eaLnBrk="1" hangingPunct="1">
              <a:defRPr/>
            </a:pP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14" name="Picture 10"/>
          <p:cNvPicPr>
            <a:picLocks noChangeAspect="1" noChangeArrowheads="1"/>
          </p:cNvPicPr>
          <p:nvPr/>
        </p:nvPicPr>
        <p:blipFill>
          <a:blip r:embed="rId9" cstate="print"/>
          <a:srcRect l="20052" t="6265" r="17284" b="12997"/>
          <a:stretch>
            <a:fillRect/>
          </a:stretch>
        </p:blipFill>
        <p:spPr bwMode="auto">
          <a:xfrm>
            <a:off x="250825" y="4581525"/>
            <a:ext cx="31845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That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</a:t>
            </a:r>
            <a:r>
              <a:rPr lang="en-US"/>
              <a:t> room is dedicated to instrumentation and control.</a:t>
            </a:r>
          </a:p>
          <a:p>
            <a:pPr eaLnBrk="1" hangingPunct="1">
              <a:defRPr/>
            </a:pPr>
            <a:r>
              <a:rPr lang="en-US"/>
              <a:t>Part of maintenance activities on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transmitters and valves </a:t>
            </a:r>
            <a:r>
              <a:rPr lang="en-US"/>
              <a:t>can be performed there, supplemented by interventions on the teaching pilot unit.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lang="en-US" sz="2700" dirty="0" smtClean="0"/>
              <a:t>A </a:t>
            </a:r>
            <a:r>
              <a:rPr lang="en-US" sz="2700" dirty="0" smtClean="0"/>
              <a:t>control and instrumentation room</a:t>
            </a:r>
            <a:r>
              <a:rPr sz="2700" dirty="0" smtClean="0"/>
              <a:t>     </a:t>
            </a:r>
            <a:br>
              <a:rPr sz="2700"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26628" name="Picture 23" descr="C:\Documents and Settings\S822081\Bureau\CFL Photos\Salle Régul\20032012071.jpg"/>
          <p:cNvPicPr>
            <a:picLocks noChangeAspect="1" noChangeArrowheads="1"/>
          </p:cNvPicPr>
          <p:nvPr/>
        </p:nvPicPr>
        <p:blipFill>
          <a:blip r:embed="rId3" cstate="print"/>
          <a:srcRect r="18742"/>
          <a:stretch>
            <a:fillRect/>
          </a:stretch>
        </p:blipFill>
        <p:spPr bwMode="auto">
          <a:xfrm>
            <a:off x="860425" y="3068638"/>
            <a:ext cx="35671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7" descr="_MG_55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386013"/>
            <a:ext cx="2663825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55650" y="620688"/>
            <a:ext cx="7993063" cy="54005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Various types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pumps</a:t>
            </a:r>
            <a:r>
              <a:rPr lang="en-US" dirty="0"/>
              <a:t> permit the following training : 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Establishment of circuits (parallel and series)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Study of a centrifugal pump.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Study and </a:t>
            </a:r>
            <a:r>
              <a:rPr lang="en-US" dirty="0" err="1">
                <a:solidFill>
                  <a:srgbClr val="555555"/>
                </a:solidFill>
              </a:rPr>
              <a:t>cavitation</a:t>
            </a:r>
            <a:r>
              <a:rPr lang="en-US" dirty="0">
                <a:solidFill>
                  <a:srgbClr val="555555"/>
                </a:solidFill>
              </a:rPr>
              <a:t> visualization </a:t>
            </a:r>
          </a:p>
          <a:p>
            <a:pPr marL="342900" lvl="2" indent="-342900" eaLnBrk="1" hangingPunct="1">
              <a:buClr>
                <a:srgbClr val="555555"/>
              </a:buClr>
              <a:defRPr/>
            </a:pPr>
            <a:r>
              <a:rPr lang="en-US" b="1" dirty="0">
                <a:solidFill>
                  <a:srgbClr val="555555"/>
                </a:solidFill>
              </a:rPr>
              <a:t>Static </a:t>
            </a:r>
            <a:r>
              <a:rPr lang="en-US" b="1" dirty="0">
                <a:solidFill>
                  <a:srgbClr val="555555"/>
                </a:solidFill>
              </a:rPr>
              <a:t>materials (valves, tap, shutoff valve, </a:t>
            </a:r>
            <a:r>
              <a:rPr lang="en-US" b="1" dirty="0" smtClean="0">
                <a:solidFill>
                  <a:srgbClr val="555555"/>
                </a:solidFill>
              </a:rPr>
              <a:t>pressure/Flow/Temperature </a:t>
            </a:r>
            <a:r>
              <a:rPr lang="en-US" b="1" dirty="0">
                <a:solidFill>
                  <a:srgbClr val="555555"/>
                </a:solidFill>
              </a:rPr>
              <a:t>transmitters</a:t>
            </a:r>
            <a:r>
              <a:rPr lang="en-US" b="1" dirty="0" smtClean="0">
                <a:solidFill>
                  <a:srgbClr val="555555"/>
                </a:solidFill>
              </a:rPr>
              <a:t>, …)</a:t>
            </a:r>
          </a:p>
          <a:p>
            <a:pPr marL="342900" lvl="2" indent="-342900" eaLnBrk="1" hangingPunct="1">
              <a:buClr>
                <a:srgbClr val="555555"/>
              </a:buClr>
              <a:defRPr/>
            </a:pPr>
            <a:r>
              <a:rPr lang="en-US" b="1" dirty="0">
                <a:solidFill>
                  <a:srgbClr val="555555"/>
                </a:solidFill>
              </a:rPr>
              <a:t>Dynamic materials </a:t>
            </a:r>
            <a:r>
              <a:rPr lang="en-US" b="1" dirty="0" smtClean="0">
                <a:solidFill>
                  <a:srgbClr val="555555"/>
                </a:solidFill>
              </a:rPr>
              <a:t>(compressors, </a:t>
            </a:r>
            <a:r>
              <a:rPr lang="en-US" b="1" dirty="0">
                <a:solidFill>
                  <a:srgbClr val="555555"/>
                </a:solidFill>
              </a:rPr>
              <a:t>multistage pump, steam turbine</a:t>
            </a:r>
            <a:r>
              <a:rPr lang="en-US" b="1" dirty="0" smtClean="0">
                <a:solidFill>
                  <a:srgbClr val="555555"/>
                </a:solidFill>
              </a:rPr>
              <a:t>)</a:t>
            </a:r>
            <a:endParaRPr lang="en-US" b="1" dirty="0">
              <a:solidFill>
                <a:srgbClr val="555555"/>
              </a:solidFill>
            </a:endParaRPr>
          </a:p>
          <a:p>
            <a:pPr marL="342900" lvl="2" indent="-342900" eaLnBrk="1" hangingPunct="1">
              <a:buClr>
                <a:srgbClr val="555555"/>
              </a:buClr>
              <a:defRPr/>
            </a:pPr>
            <a:endParaRPr lang="en-US" b="1" dirty="0">
              <a:solidFill>
                <a:srgbClr val="555555"/>
              </a:solidFill>
            </a:endParaRP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rgbClr val="555555"/>
              </a:solidFill>
            </a:endParaRP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sz="2200" dirty="0">
                <a:solidFill>
                  <a:srgbClr val="000000"/>
                </a:solidFill>
                <a:ea typeface="+mj-ea"/>
              </a:rPr>
              <a:t/>
            </a:r>
            <a:br>
              <a:rPr sz="2200" dirty="0">
                <a:solidFill>
                  <a:srgbClr val="000000"/>
                </a:solidFill>
                <a:ea typeface="+mj-ea"/>
              </a:rPr>
            </a:br>
            <a:endParaRPr dirty="0"/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sz="2700" dirty="0" smtClean="0"/>
              <a:t> </a:t>
            </a:r>
            <a:r>
              <a:rPr lang="en-US" sz="2700" dirty="0" smtClean="0"/>
              <a:t>A </a:t>
            </a:r>
            <a:r>
              <a:rPr lang="en-US" sz="2700" dirty="0" smtClean="0"/>
              <a:t>mechanical room 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27652" name="Image 5" descr="DSC026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156793"/>
            <a:ext cx="20193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 6" descr="DSC026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376" y="2924944"/>
            <a:ext cx="1941363" cy="34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7" descr="DSC0268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4986" y="3573016"/>
            <a:ext cx="345308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 electrical rooms dedicated strengthen your employees’ competences on all the electrical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and technical issues</a:t>
            </a:r>
            <a:r>
              <a:rPr lang="en-US" dirty="0"/>
              <a:t>, high and low voltage :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Basis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Conception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Application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555555"/>
                </a:solidFill>
              </a:rPr>
              <a:t>Maintenance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2" eaLnBrk="1" hangingPunct="1">
              <a:spcBef>
                <a:spcPts val="12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sz="2800" dirty="0" smtClean="0"/>
              <a:t> </a:t>
            </a:r>
            <a:r>
              <a:rPr sz="2700" dirty="0" smtClean="0"/>
              <a:t>E</a:t>
            </a:r>
            <a:r>
              <a:rPr lang="en-US" sz="2700" dirty="0" smtClean="0"/>
              <a:t>lectrical </a:t>
            </a:r>
            <a:r>
              <a:rPr lang="en-US" sz="2700" dirty="0" smtClean="0"/>
              <a:t>rooms : high and low voltage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28676" name="Image 5" descr="P40201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120"/>
            <a:ext cx="3132956" cy="417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room dedicated to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automatism programming and maintenance</a:t>
            </a:r>
          </a:p>
          <a:p>
            <a:pPr eaLnBrk="1" hangingPunct="1">
              <a:defRPr/>
            </a:pPr>
            <a:r>
              <a:rPr lang="en-US"/>
              <a:t>Discover and/or increase knowledge about automatisms and the environment of the controller 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>
                <a:solidFill>
                  <a:srgbClr val="555555"/>
                </a:solidFill>
              </a:rPr>
              <a:t>Input / output card, communication card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>
                <a:solidFill>
                  <a:srgbClr val="555555"/>
                </a:solidFill>
              </a:rPr>
              <a:t>Sensors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>
                <a:solidFill>
                  <a:srgbClr val="555555"/>
                </a:solidFill>
              </a:rPr>
              <a:t>Actuators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en-US">
                <a:solidFill>
                  <a:srgbClr val="555555"/>
                </a:solidFill>
              </a:rPr>
              <a:t>Monitoring control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sz="2800" dirty="0" smtClean="0"/>
              <a:t> </a:t>
            </a:r>
            <a:r>
              <a:rPr sz="2700" dirty="0" smtClean="0"/>
              <a:t>Automation </a:t>
            </a:r>
            <a:r>
              <a:rPr sz="2700" dirty="0" smtClean="0"/>
              <a:t>room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29700" name="Image 3" descr="DSC027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5400"/>
            <a:ext cx="43862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age 4" descr="DSC0269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4076700"/>
            <a:ext cx="43608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teaching platform with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for interventions </a:t>
            </a:r>
            <a:r>
              <a:rPr lang="en-US"/>
              <a:t>on plenum or false ceilings, on floor or wall coatings, on laggings or boilers, on ducts, on flanges and gaskets, on maintenance, drilling and coring…</a:t>
            </a:r>
          </a:p>
          <a:p>
            <a:pPr eaLnBrk="1" hangingPunct="1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sz="2200" dirty="0" smtClean="0"/>
              <a:t>A</a:t>
            </a:r>
            <a:r>
              <a:rPr lang="fr-FR" sz="2700" dirty="0" err="1" smtClean="0"/>
              <a:t>sbestos</a:t>
            </a:r>
            <a:r>
              <a:rPr lang="en-US" sz="2700" dirty="0" smtClean="0"/>
              <a:t> </a:t>
            </a:r>
            <a:r>
              <a:rPr lang="en-US" sz="2700" dirty="0" smtClean="0"/>
              <a:t>teaching platform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30724" name="Image 7" descr="DSC027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97200"/>
            <a:ext cx="507682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age 10" descr="DSC027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276475"/>
            <a:ext cx="21971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9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Lacq Training centre is equipped with a fire platform (SOBEGI)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</a:pPr>
            <a:r>
              <a:rPr lang="en-US">
                <a:solidFill>
                  <a:srgbClr val="555555"/>
                </a:solidFill>
                <a:latin typeface="Arial" charset="0"/>
                <a:cs typeface="Arial" charset="0"/>
              </a:rPr>
              <a:t>Flange, gutter, flare, fosse, gas shutoff valve,</a:t>
            </a:r>
          </a:p>
          <a:p>
            <a:pPr lvl="2" eaLnBrk="1" hangingPunct="1">
              <a:buClr>
                <a:srgbClr val="555555"/>
              </a:buClr>
              <a:buFont typeface="Wingdings" pitchFamily="2" charset="2"/>
              <a:buChar char="ü"/>
            </a:pPr>
            <a:r>
              <a:rPr lang="en-US">
                <a:solidFill>
                  <a:srgbClr val="555555"/>
                </a:solidFill>
                <a:latin typeface="Arial" charset="0"/>
                <a:cs typeface="Arial" charset="0"/>
              </a:rPr>
              <a:t>Control equipment against fire : fire extinguishers, poles, fire hoses…</a:t>
            </a:r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lang="en-US" sz="2700" dirty="0" smtClean="0"/>
              <a:t>Fire </a:t>
            </a:r>
            <a:r>
              <a:rPr lang="en-US" sz="2700" dirty="0" smtClean="0"/>
              <a:t>fighting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31748" name="Image 3" descr="P40200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57563"/>
            <a:ext cx="39370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mage 4" descr="P40200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708275"/>
            <a:ext cx="39354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9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Lacq Training Centre is equipped with</a:t>
            </a:r>
          </a:p>
          <a:p>
            <a:pPr marL="1257300" lvl="4" indent="-342900" eaLnBrk="1" hangingPunct="1">
              <a:buClrTx/>
              <a:buFont typeface="Wingdings" pitchFamily="2" charset="2"/>
              <a:buChar char="ü"/>
            </a:pPr>
            <a:r>
              <a:rPr lang="en-US" smtClean="0">
                <a:solidFill>
                  <a:srgbClr val="555555"/>
                </a:solidFill>
                <a:latin typeface="Arial" charset="0"/>
                <a:cs typeface="Arial" charset="0"/>
              </a:rPr>
              <a:t>A 16m high operating tower</a:t>
            </a:r>
          </a:p>
          <a:p>
            <a:pPr marL="1257300" lvl="4" indent="-342900" eaLnBrk="1" hangingPunct="1">
              <a:buClrTx/>
              <a:buFont typeface="Wingdings" pitchFamily="2" charset="2"/>
              <a:buChar char="ü"/>
            </a:pPr>
            <a:r>
              <a:rPr lang="en-US" smtClean="0">
                <a:solidFill>
                  <a:srgbClr val="555555"/>
                </a:solidFill>
                <a:latin typeface="Arial" charset="0"/>
                <a:cs typeface="Arial" charset="0"/>
              </a:rPr>
              <a:t>A multi-materials 7m high and 375 m² open warehouse</a:t>
            </a:r>
          </a:p>
          <a:p>
            <a:pPr marL="1257300" lvl="4" indent="-342900" eaLnBrk="1" hangingPunct="1">
              <a:buClrTx/>
              <a:buFont typeface="Wingdings" pitchFamily="2" charset="2"/>
              <a:buChar char="ü"/>
            </a:pPr>
            <a:r>
              <a:rPr lang="en-US" smtClean="0">
                <a:solidFill>
                  <a:srgbClr val="555555"/>
                </a:solidFill>
                <a:latin typeface="Arial" charset="0"/>
                <a:cs typeface="Arial" charset="0"/>
              </a:rPr>
              <a:t>A 7.5m well and buried horizontal pipe</a:t>
            </a:r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sz="2700" dirty="0" smtClean="0"/>
              <a:t>Lifting </a:t>
            </a:r>
            <a:r>
              <a:rPr sz="2700" dirty="0" smtClean="0"/>
              <a:t>and handling, </a:t>
            </a:r>
            <a:r>
              <a:rPr sz="2700" dirty="0" smtClean="0"/>
              <a:t>scaffolding</a:t>
            </a:r>
            <a:r>
              <a:rPr sz="2700" dirty="0" smtClean="0"/>
              <a:t/>
            </a:r>
            <a:br>
              <a:rPr sz="2700"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32772" name="Image 3" descr="P40200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29972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age 4" descr="P40201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2420938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9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Training Centre proposes several lifting equipments for demonstration and practical exercises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That platform permits to organize all the trainings linked with heavy plant machinery</a:t>
            </a:r>
          </a:p>
        </p:txBody>
      </p:sp>
      <p:sp>
        <p:nvSpPr>
          <p:cNvPr id="16386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 anchor="t">
            <a:normAutofit fontScale="90000"/>
          </a:bodyPr>
          <a:lstStyle/>
          <a:p>
            <a:pPr marL="196850" indent="-196850" eaLnBrk="1" hangingPunct="1">
              <a:spcBef>
                <a:spcPts val="1200"/>
              </a:spcBef>
              <a:defRPr/>
            </a:pPr>
            <a:r>
              <a:rPr sz="2200" dirty="0" smtClean="0"/>
              <a:t/>
            </a:r>
            <a:br>
              <a:rPr sz="2200" dirty="0" smtClean="0"/>
            </a:br>
            <a:r>
              <a:rPr sz="2700" dirty="0" smtClean="0"/>
              <a:t>Lifting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          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 </a:t>
            </a:r>
            <a:br>
              <a:rPr dirty="0" smtClean="0"/>
            </a:br>
            <a:endParaRPr dirty="0" smtClean="0"/>
          </a:p>
        </p:txBody>
      </p:sp>
      <p:pic>
        <p:nvPicPr>
          <p:cNvPr id="33796" name="Image 3" descr="IMGP08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425" y="2852738"/>
            <a:ext cx="29035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 4" descr="IMGP089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24400"/>
            <a:ext cx="2544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 5" descr="IMGP089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963" y="2349500"/>
            <a:ext cx="2897187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5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cs typeface="Arial" charset="0"/>
              </a:rPr>
              <a:t>SAFETY INFORMATION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90575" y="1143000"/>
            <a:ext cx="8534400" cy="5145088"/>
          </a:xfrm>
        </p:spPr>
        <p:txBody>
          <a:bodyPr/>
          <a:lstStyle/>
          <a:p>
            <a:pPr>
              <a:buFont typeface="Webdings" pitchFamily="18" charset="2"/>
              <a:buChar char=""/>
              <a:defRPr/>
            </a:pPr>
            <a:r>
              <a:rPr lang="en-GB" dirty="0"/>
              <a:t> In case of fire :</a:t>
            </a:r>
          </a:p>
          <a:p>
            <a:pPr lvl="1">
              <a:buFont typeface="Wingdings" pitchFamily="2" charset="2"/>
              <a:buChar char="Ö"/>
              <a:defRPr/>
            </a:pPr>
            <a:r>
              <a:rPr lang="en-GB" dirty="0"/>
              <a:t> Emergency exit</a:t>
            </a:r>
          </a:p>
          <a:p>
            <a:pPr lvl="1">
              <a:buFont typeface="Wingdings" pitchFamily="2" charset="2"/>
              <a:buChar char="'"/>
              <a:defRPr/>
            </a:pPr>
            <a:r>
              <a:rPr lang="en-GB" dirty="0"/>
              <a:t> Fire fighting means</a:t>
            </a:r>
          </a:p>
          <a:p>
            <a:pPr lvl="1">
              <a:buFont typeface="Wingdings" pitchFamily="2" charset="2"/>
              <a:buChar char=")"/>
              <a:defRPr/>
            </a:pPr>
            <a:endParaRPr lang="en-GB" dirty="0"/>
          </a:p>
          <a:p>
            <a:pPr>
              <a:buFont typeface="Wingdings" pitchFamily="2" charset="2"/>
              <a:buChar char="%"/>
              <a:defRPr/>
            </a:pPr>
            <a:r>
              <a:rPr lang="en-GB" dirty="0"/>
              <a:t> Plant alert :</a:t>
            </a:r>
          </a:p>
          <a:p>
            <a:pPr lvl="1">
              <a:buFont typeface="Wingdings" pitchFamily="2" charset="2"/>
              <a:buChar char=""/>
              <a:defRPr/>
            </a:pPr>
            <a:r>
              <a:rPr lang="en-GB" dirty="0"/>
              <a:t> Local alert, general alert    </a:t>
            </a:r>
            <a:r>
              <a:rPr lang="en-GB" dirty="0">
                <a:sym typeface="Wingdings" pitchFamily="2" charset="2"/>
              </a:rPr>
              <a:t> Site manage</a:t>
            </a:r>
            <a:r>
              <a:rPr lang="en-GB" dirty="0"/>
              <a:t>d</a:t>
            </a:r>
          </a:p>
          <a:p>
            <a:pPr lvl="1">
              <a:buFont typeface="Wingdings" pitchFamily="2" charset="2"/>
              <a:buChar char=""/>
              <a:defRPr/>
            </a:pPr>
            <a:r>
              <a:rPr lang="en-GB" dirty="0"/>
              <a:t> Major Incident </a:t>
            </a:r>
            <a:r>
              <a:rPr lang="en-GB" dirty="0">
                <a:sym typeface="Wingdings" pitchFamily="2" charset="2"/>
              </a:rPr>
              <a:t></a:t>
            </a:r>
            <a:r>
              <a:rPr lang="en-GB" dirty="0"/>
              <a:t> Emergency Response Plan :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GB" dirty="0"/>
              <a:t>Public address information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GB" dirty="0"/>
              <a:t>Move to CONFERENCE room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GB" dirty="0"/>
              <a:t>Follow instructions given by the Safety representative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GB" dirty="0"/>
              <a:t>Keep calm</a:t>
            </a:r>
            <a:endParaRPr lang="en-GB" dirty="0">
              <a:solidFill>
                <a:schemeClr val="accent1"/>
              </a:solidFill>
            </a:endParaRPr>
          </a:p>
          <a:p>
            <a:pPr lvl="2">
              <a:buFont typeface="Wingdings" pitchFamily="2" charset="2"/>
              <a:buNone/>
              <a:defRPr/>
            </a:pPr>
            <a:endParaRPr lang="en-GB" b="1" dirty="0"/>
          </a:p>
          <a:p>
            <a:pPr>
              <a:buFont typeface="Wingdings" pitchFamily="2" charset="2"/>
              <a:buChar char="("/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5"/>
          <p:cNvSpPr>
            <a:spLocks noGrp="1"/>
          </p:cNvSpPr>
          <p:nvPr>
            <p:ph type="ctrTitle"/>
          </p:nvPr>
        </p:nvSpPr>
        <p:spPr>
          <a:xfrm>
            <a:off x="2428875" y="2130425"/>
            <a:ext cx="6500813" cy="1470025"/>
          </a:xfrm>
        </p:spPr>
        <p:txBody>
          <a:bodyPr/>
          <a:lstStyle/>
          <a:p>
            <a:pPr eaLnBrk="1" hangingPunct="1"/>
            <a:r>
              <a:rPr sz="4000">
                <a:latin typeface="Arial" charset="0"/>
                <a:cs typeface="Arial" charset="0"/>
              </a:rPr>
              <a:t>Specific training modules</a:t>
            </a:r>
          </a:p>
        </p:txBody>
      </p:sp>
      <p:sp>
        <p:nvSpPr>
          <p:cNvPr id="34819" name="Sous-titre 2"/>
          <p:cNvSpPr>
            <a:spLocks noGrp="1"/>
          </p:cNvSpPr>
          <p:nvPr>
            <p:ph type="subTitle" idx="1"/>
          </p:nvPr>
        </p:nvSpPr>
        <p:spPr>
          <a:xfrm>
            <a:off x="4222750" y="3886200"/>
            <a:ext cx="4706938" cy="1752600"/>
          </a:xfrm>
        </p:spPr>
        <p:txBody>
          <a:bodyPr/>
          <a:lstStyle/>
          <a:p>
            <a:pPr marL="457200" indent="-457200" algn="l" eaLnBrk="1" hangingPunct="1"/>
            <a:r>
              <a:rPr>
                <a:latin typeface="Arial" charset="0"/>
                <a:cs typeface="Arial" charset="0"/>
              </a:rPr>
              <a:t>Examples of realisation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1438" y="3143250"/>
            <a:ext cx="2571750" cy="1071563"/>
          </a:xfrm>
        </p:spPr>
        <p:txBody>
          <a:bodyPr/>
          <a:lstStyle/>
          <a:p>
            <a:pPr eaLnBrk="1" hangingPunct="1">
              <a:defRPr/>
            </a:pPr>
            <a:endParaRPr/>
          </a:p>
        </p:txBody>
      </p:sp>
      <p:sp>
        <p:nvSpPr>
          <p:cNvPr id="34821" name="Espace réservé pour une image  4"/>
          <p:cNvSpPr>
            <a:spLocks noGrp="1" noTextEdit="1"/>
          </p:cNvSpPr>
          <p:nvPr>
            <p:ph type="pic" sz="quarter" idx="14"/>
          </p:nvPr>
        </p:nvSpPr>
        <p:spPr>
          <a:xfrm>
            <a:off x="928688" y="214313"/>
            <a:ext cx="1973262" cy="200025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5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555555"/>
              </a:buCl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Modules developed for the exploitation and production :</a:t>
            </a:r>
          </a:p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Operational safety</a:t>
            </a:r>
          </a:p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Theory and practical conduct of a process :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Separation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Dehydration</a:t>
            </a:r>
            <a:endParaRPr lang="en-US" dirty="0">
              <a:solidFill>
                <a:srgbClr val="555555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Distillation</a:t>
            </a:r>
            <a:endParaRPr lang="en-US" dirty="0">
              <a:solidFill>
                <a:srgbClr val="555555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Gas compression…etc</a:t>
            </a: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.</a:t>
            </a:r>
          </a:p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Technology of the equipment: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Pumps</a:t>
            </a:r>
            <a:endParaRPr lang="en-US" dirty="0">
              <a:solidFill>
                <a:srgbClr val="555555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Separators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Wells</a:t>
            </a:r>
            <a:endParaRPr lang="en-US" dirty="0">
              <a:solidFill>
                <a:srgbClr val="555555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Exchangers …etc.</a:t>
            </a:r>
          </a:p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Role-playing in a pilot platform or a simulator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sz="22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Titre 5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dirty="0" smtClean="0">
                <a:latin typeface="Arial" charset="0"/>
                <a:cs typeface="Arial" charset="0"/>
              </a:rPr>
              <a:t>Exploitation-Production Training</a:t>
            </a:r>
            <a:endParaRPr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contenu 5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To prepare staff to on-site operation so as: 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to succeed in starting-up the installations in the respect of the project objectives,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to enable the installations to be run safely and efficiently during the field life.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How</a:t>
            </a:r>
            <a:r>
              <a:rPr lang="en-US" dirty="0">
                <a:latin typeface="Arial" charset="0"/>
                <a:cs typeface="Arial" charset="0"/>
              </a:rPr>
              <a:t>? By providing a specific training for the future </a:t>
            </a:r>
            <a:r>
              <a:rPr lang="en-US" dirty="0" smtClean="0">
                <a:latin typeface="Arial" charset="0"/>
                <a:cs typeface="Arial" charset="0"/>
              </a:rPr>
              <a:t>installation. It </a:t>
            </a:r>
            <a:r>
              <a:rPr lang="en-US" dirty="0">
                <a:latin typeface="Arial" charset="0"/>
                <a:cs typeface="Arial" charset="0"/>
              </a:rPr>
              <a:t>includes: 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Detailed description of each part of the process (functional analysis, localization, subsystem description….)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Focus on the safety issues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Description of the operating and maintenance conditions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Description of the operating procedures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cs typeface="Arial" charset="0"/>
              </a:rPr>
              <a:t>training modules construction are based on technical information and specifications provided by </a:t>
            </a:r>
            <a:r>
              <a:rPr lang="en-US" dirty="0" smtClean="0">
                <a:latin typeface="Arial" charset="0"/>
                <a:cs typeface="Arial" charset="0"/>
              </a:rPr>
              <a:t>Project </a:t>
            </a:r>
            <a:r>
              <a:rPr lang="en-US" dirty="0">
                <a:latin typeface="Arial" charset="0"/>
                <a:cs typeface="Arial" charset="0"/>
              </a:rPr>
              <a:t>Engineering: basis of design, calculation notes, data sheets, computer data, specifications, drawings, plans, sketches, models, procedures, functional analysis</a:t>
            </a:r>
            <a:r>
              <a:rPr lang="en-US" dirty="0" smtClean="0">
                <a:latin typeface="Arial" charset="0"/>
                <a:cs typeface="Arial" charset="0"/>
              </a:rPr>
              <a:t>…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dirty="0">
              <a:latin typeface="Arial" charset="0"/>
              <a:cs typeface="Arial" charset="0"/>
            </a:endParaRPr>
          </a:p>
        </p:txBody>
      </p:sp>
      <p:sp>
        <p:nvSpPr>
          <p:cNvPr id="36867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Specific Pedagogical Engineering for Industrial </a:t>
            </a:r>
            <a:r>
              <a:rPr lang="en-US" dirty="0" smtClean="0">
                <a:latin typeface="Arial" charset="0"/>
                <a:cs typeface="Arial" charset="0"/>
              </a:rPr>
              <a:t>Projects </a:t>
            </a:r>
            <a:r>
              <a:rPr lang="en-US" dirty="0" smtClean="0">
                <a:latin typeface="Arial" charset="0"/>
                <a:cs typeface="Arial" charset="0"/>
              </a:rPr>
              <a:t>(CLOV, MOHO NORD…)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5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555555"/>
              </a:buClr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Modules developed for the maintenance</a:t>
            </a:r>
          </a:p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Operational safety</a:t>
            </a:r>
          </a:p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Technical modules that deliver professional certification diploma :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Electricity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Dynamic </a:t>
            </a: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equipments’ mechanics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Static equipments’ mechanics (general mechanics)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Instrumentation – Control - Automatism</a:t>
            </a:r>
          </a:p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Modules with methods: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Breakdown analysis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Predictive maintenance</a:t>
            </a:r>
          </a:p>
        </p:txBody>
      </p:sp>
      <p:sp>
        <p:nvSpPr>
          <p:cNvPr id="37891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dirty="0" smtClean="0">
                <a:latin typeface="Arial" charset="0"/>
                <a:cs typeface="Arial" charset="0"/>
              </a:rPr>
              <a:t>Maintenance Training</a:t>
            </a:r>
            <a:endParaRPr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5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lvl="1">
              <a:spcBef>
                <a:spcPts val="1200"/>
              </a:spcBef>
              <a:buClr>
                <a:srgbClr val="555555"/>
              </a:buClr>
              <a:buFontTx/>
              <a:buChar char="•"/>
            </a:pPr>
            <a:r>
              <a:rPr lang="en-US" sz="1900">
                <a:solidFill>
                  <a:srgbClr val="555555"/>
                </a:solidFill>
                <a:latin typeface="Arial" charset="0"/>
                <a:cs typeface="Arial" charset="0"/>
              </a:rPr>
              <a:t>As part of projects (AREVA, SOGARRA)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>
                <a:solidFill>
                  <a:srgbClr val="555555"/>
                </a:solidFill>
                <a:latin typeface="Arial" charset="0"/>
                <a:cs typeface="Arial" charset="0"/>
              </a:rPr>
              <a:t>Setting up of courses specifically adapted to the needs of a company as part of a project or a process of recruitment. 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US" sz="1900">
                <a:latin typeface="Arial" charset="0"/>
                <a:cs typeface="Arial" charset="0"/>
              </a:rPr>
              <a:t>As part of the course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>
                <a:solidFill>
                  <a:srgbClr val="555555"/>
                </a:solidFill>
                <a:latin typeface="Arial" charset="0"/>
                <a:cs typeface="Arial" charset="0"/>
              </a:rPr>
              <a:t>Electrical maintenance technician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>
                <a:solidFill>
                  <a:srgbClr val="555555"/>
                </a:solidFill>
                <a:latin typeface="Arial" charset="0"/>
                <a:cs typeface="Arial" charset="0"/>
              </a:rPr>
              <a:t>Instrumental maintenance technician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US" sz="1900">
                <a:latin typeface="Arial" charset="0"/>
                <a:cs typeface="Arial" charset="0"/>
              </a:rPr>
              <a:t>Sporadically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>
                <a:solidFill>
                  <a:srgbClr val="555555"/>
                </a:solidFill>
                <a:latin typeface="Arial" charset="0"/>
                <a:cs typeface="Arial" charset="0"/>
              </a:rPr>
              <a:t>Adjustment, test and optimization of the protective frame</a:t>
            </a:r>
          </a:p>
          <a:p>
            <a:pPr lvl="2" eaLnBrk="1" hangingPunct="1">
              <a:spcBef>
                <a:spcPts val="6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en-US">
                <a:solidFill>
                  <a:srgbClr val="555555"/>
                </a:solidFill>
                <a:latin typeface="Arial" charset="0"/>
                <a:cs typeface="Arial" charset="0"/>
              </a:rPr>
              <a:t>Working and adjustment of a central with electric alternators</a:t>
            </a:r>
          </a:p>
        </p:txBody>
      </p:sp>
      <p:sp>
        <p:nvSpPr>
          <p:cNvPr id="38915" name="Titre 6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dirty="0" smtClean="0">
                <a:latin typeface="Arial" charset="0"/>
                <a:cs typeface="Arial" charset="0"/>
              </a:rPr>
              <a:t>Maintenance</a:t>
            </a:r>
            <a:r>
              <a:rPr dirty="0" smtClean="0">
                <a:latin typeface="Arial" charset="0"/>
                <a:cs typeface="Arial" charset="0"/>
              </a:rPr>
              <a:t> </a:t>
            </a:r>
            <a:r>
              <a:rPr dirty="0" smtClean="0">
                <a:latin typeface="Arial" charset="0"/>
                <a:cs typeface="Arial" charset="0"/>
              </a:rPr>
              <a:t>Training</a:t>
            </a:r>
            <a:endParaRPr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5"/>
          <p:cNvSpPr>
            <a:spLocks noGrp="1"/>
          </p:cNvSpPr>
          <p:nvPr>
            <p:ph type="ctrTitle"/>
          </p:nvPr>
        </p:nvSpPr>
        <p:spPr>
          <a:xfrm>
            <a:off x="2392363" y="2316163"/>
            <a:ext cx="6500812" cy="1470025"/>
          </a:xfrm>
        </p:spPr>
        <p:txBody>
          <a:bodyPr/>
          <a:lstStyle/>
          <a:p>
            <a:pPr eaLnBrk="1" hangingPunct="1"/>
            <a:r>
              <a:rPr sz="4000">
                <a:latin typeface="Arial" charset="0"/>
                <a:cs typeface="Arial" charset="0"/>
              </a:rPr>
              <a:t>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:\Photos Pilote\Formation Pilote074_small_11x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20713"/>
            <a:ext cx="31321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Espace réservé du contenu 7"/>
          <p:cNvSpPr>
            <a:spLocks noGrp="1"/>
          </p:cNvSpPr>
          <p:nvPr>
            <p:ph idx="1"/>
          </p:nvPr>
        </p:nvSpPr>
        <p:spPr>
          <a:xfrm>
            <a:off x="395288" y="1268413"/>
            <a:ext cx="5616575" cy="496887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The CFL was a training centre of TOTAL </a:t>
            </a:r>
            <a:r>
              <a:rPr lang="en-US" dirty="0" smtClean="0">
                <a:latin typeface="Arial" charset="0"/>
                <a:cs typeface="Arial" charset="0"/>
              </a:rPr>
              <a:t> (built by ELF) specialized </a:t>
            </a:r>
            <a:r>
              <a:rPr lang="en-US" dirty="0">
                <a:latin typeface="Arial" charset="0"/>
                <a:cs typeface="Arial" charset="0"/>
              </a:rPr>
              <a:t>in Oil and Gas, Chemical and Process Industries</a:t>
            </a:r>
          </a:p>
          <a:p>
            <a:pPr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Several educational and innovative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means were invested in this center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to propose efficient and unique trainings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2012 APAVE and TOTAL signed an agreement to take over the CFL and all of the activities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7412" name="Picture 7" descr="F:\Photos Pilote\DSCF3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932113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F:\Photos Pilote\banc de pom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641850"/>
            <a:ext cx="2414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re 8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cs typeface="Arial" charset="0"/>
              </a:rPr>
              <a:t>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5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marL="196850" indent="-196850">
              <a:spcBef>
                <a:spcPts val="2400"/>
              </a:spcBef>
              <a:buFont typeface="Arial" charset="0"/>
              <a:buNone/>
              <a:defRPr/>
            </a:pPr>
            <a:r>
              <a:rPr lang="en-US" dirty="0"/>
              <a:t>The aims of APAVE </a:t>
            </a:r>
            <a:r>
              <a:rPr lang="en-US" dirty="0" err="1"/>
              <a:t>Lacq</a:t>
            </a:r>
            <a:r>
              <a:rPr lang="en-US" dirty="0"/>
              <a:t> Training Centre are </a:t>
            </a:r>
            <a:r>
              <a:rPr lang="en-US" dirty="0"/>
              <a:t>: </a:t>
            </a:r>
            <a:endParaRPr lang="en-US" dirty="0">
              <a:solidFill>
                <a:schemeClr val="accent6"/>
              </a:solidFill>
            </a:endParaRPr>
          </a:p>
          <a:p>
            <a:pPr marL="196850" indent="-196850">
              <a:lnSpc>
                <a:spcPct val="15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/>
              <a:t>To provide training solutions and to develop professional skills of the personnel from the Oil &amp; Gas and Petrochemical industries </a:t>
            </a:r>
            <a:r>
              <a:rPr lang="en-US" dirty="0" smtClean="0"/>
              <a:t>in Operation</a:t>
            </a:r>
            <a:r>
              <a:rPr lang="en-US" dirty="0"/>
              <a:t>, Maintenance, Safety &amp; </a:t>
            </a:r>
            <a:r>
              <a:rPr lang="en-US" dirty="0" smtClean="0"/>
              <a:t>Environment</a:t>
            </a:r>
          </a:p>
          <a:p>
            <a:pPr marL="196850" indent="-19685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/>
              <a:t>use </a:t>
            </a:r>
            <a:r>
              <a:rPr lang="en-US" dirty="0"/>
              <a:t>the Centre and its tools to develop all APAVE training </a:t>
            </a:r>
            <a:r>
              <a:rPr lang="en-US" dirty="0" smtClean="0"/>
              <a:t>offer</a:t>
            </a:r>
            <a:endParaRPr lang="en-US" dirty="0"/>
          </a:p>
          <a:p>
            <a:pPr marL="196850" indent="-19685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/>
              <a:t>propose </a:t>
            </a:r>
            <a:r>
              <a:rPr lang="en-US" dirty="0"/>
              <a:t>specific training modules adapted to our clients </a:t>
            </a:r>
            <a:r>
              <a:rPr lang="en-US" dirty="0" smtClean="0"/>
              <a:t>needs</a:t>
            </a:r>
            <a:endParaRPr lang="en-US" dirty="0"/>
          </a:p>
          <a:p>
            <a:pPr marL="196850" indent="-19685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/>
              <a:t>To offer specific </a:t>
            </a:r>
            <a:r>
              <a:rPr lang="en-US" dirty="0"/>
              <a:t>pedagogical engineering for industrial projects</a:t>
            </a:r>
          </a:p>
          <a:p>
            <a:pPr marL="196850" indent="-196850">
              <a:spcBef>
                <a:spcPts val="2400"/>
              </a:spcBef>
              <a:buFont typeface="Arial" pitchFamily="34" charset="0"/>
              <a:buChar char="•"/>
              <a:defRPr/>
            </a:pP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5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cs typeface="Arial" charset="0"/>
              </a:rPr>
              <a:t>Our pedagogical means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>
            <a:normAutofit fontScale="85000" lnSpcReduction="10000"/>
          </a:bodyPr>
          <a:lstStyle/>
          <a:p>
            <a:pPr marL="196850" indent="-196850">
              <a:spcBef>
                <a:spcPts val="2400"/>
              </a:spcBef>
              <a:buFont typeface="Arial" charset="0"/>
              <a:buNone/>
              <a:defRPr/>
            </a:pPr>
            <a:r>
              <a:rPr dirty="0" err="1"/>
              <a:t>Lacq</a:t>
            </a:r>
            <a:r>
              <a:rPr dirty="0"/>
              <a:t> Training Center is </a:t>
            </a:r>
            <a:r>
              <a:rPr dirty="0" err="1"/>
              <a:t>equiped</a:t>
            </a:r>
            <a:r>
              <a:rPr dirty="0"/>
              <a:t> with the following means : </a:t>
            </a:r>
            <a:endParaRPr dirty="0">
              <a:solidFill>
                <a:schemeClr val="accent6"/>
              </a:solidFill>
            </a:endParaRPr>
          </a:p>
          <a:p>
            <a:pPr marL="196850" indent="-196850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dirty="0"/>
              <a:t>12 training rooms (capacity : from 8 to 40 people),</a:t>
            </a:r>
          </a:p>
          <a:p>
            <a:pPr marL="196850" indent="-196850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dirty="0"/>
              <a:t>1 conference room (70 seats),</a:t>
            </a:r>
          </a:p>
          <a:p>
            <a:pPr marL="196850" indent="-196850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dirty="0"/>
              <a:t>1 video conference room,</a:t>
            </a:r>
          </a:p>
          <a:p>
            <a:pPr marL="196850" indent="-196850">
              <a:spcBef>
                <a:spcPts val="1000"/>
              </a:spcBef>
              <a:buClr>
                <a:srgbClr val="555555"/>
              </a:buClr>
              <a:buFont typeface="Arial" pitchFamily="34" charset="0"/>
              <a:buChar char="•"/>
              <a:defRPr/>
            </a:pPr>
            <a:r>
              <a:rPr dirty="0"/>
              <a:t>5 pedagogical platforms :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 smtClean="0">
                <a:solidFill>
                  <a:srgbClr val="555555"/>
                </a:solidFill>
              </a:rPr>
              <a:t>1 pilot area and its control room 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 smtClean="0">
                <a:solidFill>
                  <a:srgbClr val="555555"/>
                </a:solidFill>
              </a:rPr>
              <a:t>1 </a:t>
            </a:r>
            <a:r>
              <a:rPr lang="en-US" dirty="0">
                <a:solidFill>
                  <a:srgbClr val="555555"/>
                </a:solidFill>
              </a:rPr>
              <a:t>room dedicated to process </a:t>
            </a:r>
            <a:r>
              <a:rPr lang="en-US" dirty="0" smtClean="0">
                <a:solidFill>
                  <a:srgbClr val="555555"/>
                </a:solidFill>
              </a:rPr>
              <a:t>simulator (OTS: Operator Training Simulator)</a:t>
            </a:r>
            <a:endParaRPr dirty="0">
              <a:solidFill>
                <a:srgbClr val="555555"/>
              </a:solidFill>
            </a:endParaRP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>
                <a:solidFill>
                  <a:srgbClr val="555555"/>
                </a:solidFill>
              </a:rPr>
              <a:t>1 lifting platform (CACES®)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>
                <a:solidFill>
                  <a:srgbClr val="555555"/>
                </a:solidFill>
              </a:rPr>
              <a:t>1 technical platform in partnership with SOBEGI</a:t>
            </a:r>
          </a:p>
          <a:p>
            <a:pPr marL="196850" indent="-196850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dirty="0"/>
              <a:t>5 technical rooms :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>
                <a:solidFill>
                  <a:srgbClr val="555555"/>
                </a:solidFill>
              </a:rPr>
              <a:t>1 mechanical room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>
                <a:solidFill>
                  <a:srgbClr val="555555"/>
                </a:solidFill>
              </a:rPr>
              <a:t>2 high and low voltage rooms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>
                <a:solidFill>
                  <a:srgbClr val="555555"/>
                </a:solidFill>
              </a:rPr>
              <a:t>1 maintenance and instrumentation room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dirty="0">
                <a:solidFill>
                  <a:srgbClr val="555555"/>
                </a:solidFill>
              </a:rPr>
              <a:t>1 automation </a:t>
            </a:r>
            <a:r>
              <a:rPr dirty="0" smtClean="0">
                <a:solidFill>
                  <a:srgbClr val="555555"/>
                </a:solidFill>
              </a:rPr>
              <a:t>room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555555"/>
                </a:solidFill>
              </a:rPr>
              <a:t>1 </a:t>
            </a:r>
            <a:r>
              <a:rPr lang="fr-FR" dirty="0" err="1">
                <a:solidFill>
                  <a:srgbClr val="555555"/>
                </a:solidFill>
              </a:rPr>
              <a:t>asbestos</a:t>
            </a:r>
            <a:r>
              <a:rPr lang="fr-FR" dirty="0">
                <a:solidFill>
                  <a:srgbClr val="555555"/>
                </a:solidFill>
              </a:rPr>
              <a:t> </a:t>
            </a:r>
            <a:r>
              <a:rPr lang="fr-FR" dirty="0" smtClean="0">
                <a:solidFill>
                  <a:srgbClr val="555555"/>
                </a:solidFill>
              </a:rPr>
              <a:t>room</a:t>
            </a:r>
            <a:endParaRPr lang="fr-FR" dirty="0">
              <a:solidFill>
                <a:srgbClr val="55555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cs typeface="Arial" charset="0"/>
              </a:rPr>
              <a:t>Key figures</a:t>
            </a:r>
          </a:p>
        </p:txBody>
      </p:sp>
      <p:sp>
        <p:nvSpPr>
          <p:cNvPr id="21507" name="Espace réservé du contenu 7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/>
          <a:lstStyle/>
          <a:p>
            <a:pPr marL="196850" indent="-196850">
              <a:spcBef>
                <a:spcPts val="2400"/>
              </a:spcBef>
            </a:pPr>
            <a:r>
              <a:rPr dirty="0">
                <a:latin typeface="Arial" charset="0"/>
                <a:cs typeface="Arial" charset="0"/>
              </a:rPr>
              <a:t>A centre known locally, nationally and internationally in Oil </a:t>
            </a:r>
            <a:r>
              <a:rPr dirty="0" smtClean="0">
                <a:latin typeface="Arial" charset="0"/>
                <a:cs typeface="Arial" charset="0"/>
              </a:rPr>
              <a:t>&amp; Gas/ Chemical </a:t>
            </a:r>
            <a:r>
              <a:rPr dirty="0">
                <a:latin typeface="Arial" charset="0"/>
                <a:cs typeface="Arial" charset="0"/>
              </a:rPr>
              <a:t>training offer</a:t>
            </a:r>
          </a:p>
          <a:p>
            <a:pPr marL="196850" indent="-196850">
              <a:spcBef>
                <a:spcPts val="2400"/>
              </a:spcBef>
            </a:pPr>
            <a:r>
              <a:rPr dirty="0">
                <a:latin typeface="Arial" charset="0"/>
                <a:cs typeface="Arial" charset="0"/>
              </a:rPr>
              <a:t>Turnover : 4 </a:t>
            </a:r>
            <a:r>
              <a:rPr dirty="0" smtClean="0">
                <a:latin typeface="Arial" charset="0"/>
                <a:cs typeface="Arial" charset="0"/>
              </a:rPr>
              <a:t>millions </a:t>
            </a:r>
            <a:r>
              <a:rPr dirty="0">
                <a:latin typeface="Arial" charset="0"/>
                <a:cs typeface="Arial" charset="0"/>
              </a:rPr>
              <a:t>€</a:t>
            </a:r>
          </a:p>
          <a:p>
            <a:pPr marL="196850" indent="-196850">
              <a:spcBef>
                <a:spcPts val="2400"/>
              </a:spcBef>
            </a:pPr>
            <a:r>
              <a:rPr dirty="0">
                <a:latin typeface="Arial" charset="0"/>
                <a:cs typeface="Arial" charset="0"/>
              </a:rPr>
              <a:t>2 369 training sessions in </a:t>
            </a:r>
            <a:r>
              <a:rPr dirty="0" smtClean="0">
                <a:latin typeface="Arial" charset="0"/>
                <a:cs typeface="Arial" charset="0"/>
              </a:rPr>
              <a:t>2015</a:t>
            </a:r>
            <a:endParaRPr dirty="0">
              <a:latin typeface="Arial" charset="0"/>
              <a:cs typeface="Arial" charset="0"/>
            </a:endParaRPr>
          </a:p>
          <a:p>
            <a:pPr marL="196850" indent="-196850">
              <a:spcBef>
                <a:spcPts val="2400"/>
              </a:spcBef>
            </a:pPr>
            <a:r>
              <a:rPr dirty="0">
                <a:latin typeface="Arial" charset="0"/>
                <a:cs typeface="Arial" charset="0"/>
              </a:rPr>
              <a:t>12 526 </a:t>
            </a:r>
            <a:r>
              <a:rPr dirty="0" smtClean="0">
                <a:latin typeface="Arial" charset="0"/>
                <a:cs typeface="Arial" charset="0"/>
              </a:rPr>
              <a:t>trainees </a:t>
            </a:r>
            <a:r>
              <a:rPr dirty="0">
                <a:latin typeface="Arial" charset="0"/>
                <a:cs typeface="Arial" charset="0"/>
              </a:rPr>
              <a:t>en </a:t>
            </a:r>
            <a:r>
              <a:rPr dirty="0" smtClean="0">
                <a:latin typeface="Arial" charset="0"/>
                <a:cs typeface="Arial" charset="0"/>
              </a:rPr>
              <a:t>2015</a:t>
            </a:r>
            <a:endParaRPr dirty="0">
              <a:latin typeface="Arial" charset="0"/>
              <a:cs typeface="Arial" charset="0"/>
            </a:endParaRPr>
          </a:p>
          <a:p>
            <a:pPr marL="196850" indent="-196850">
              <a:spcBef>
                <a:spcPts val="2400"/>
              </a:spcBef>
            </a:pPr>
            <a:r>
              <a:rPr dirty="0" smtClean="0">
                <a:latin typeface="Arial" charset="0"/>
                <a:cs typeface="Arial" charset="0"/>
              </a:rPr>
              <a:t>1 team of 16 people : </a:t>
            </a:r>
            <a:endParaRPr dirty="0">
              <a:latin typeface="Arial" charset="0"/>
              <a:cs typeface="Arial" charset="0"/>
            </a:endParaRP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dirty="0">
                <a:solidFill>
                  <a:srgbClr val="555555"/>
                </a:solidFill>
                <a:latin typeface="Arial" charset="0"/>
                <a:cs typeface="Arial" charset="0"/>
              </a:rPr>
              <a:t>1 </a:t>
            </a:r>
            <a:r>
              <a:rPr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Training Centre Manager: </a:t>
            </a:r>
            <a:r>
              <a:rPr dirty="0" err="1">
                <a:solidFill>
                  <a:srgbClr val="555555"/>
                </a:solidFill>
                <a:latin typeface="Arial" charset="0"/>
                <a:cs typeface="Arial" charset="0"/>
              </a:rPr>
              <a:t>Fabrice</a:t>
            </a:r>
            <a:r>
              <a:rPr dirty="0">
                <a:solidFill>
                  <a:srgbClr val="555555"/>
                </a:solidFill>
                <a:latin typeface="Arial" charset="0"/>
                <a:cs typeface="Arial" charset="0"/>
              </a:rPr>
              <a:t> ROCA</a:t>
            </a: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fr-FR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A Sales </a:t>
            </a:r>
            <a:r>
              <a:rPr lang="fr-FR" dirty="0">
                <a:solidFill>
                  <a:srgbClr val="555555"/>
                </a:solidFill>
                <a:latin typeface="Arial" charset="0"/>
                <a:cs typeface="Arial" charset="0"/>
              </a:rPr>
              <a:t>and </a:t>
            </a:r>
            <a:r>
              <a:rPr lang="fr-FR" dirty="0" err="1" smtClean="0">
                <a:solidFill>
                  <a:srgbClr val="555555"/>
                </a:solidFill>
                <a:latin typeface="Arial" charset="0"/>
                <a:cs typeface="Arial" charset="0"/>
              </a:rPr>
              <a:t>Development</a:t>
            </a:r>
            <a:r>
              <a:rPr lang="fr-FR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 </a:t>
            </a:r>
            <a:r>
              <a:rPr lang="fr-FR" dirty="0">
                <a:solidFill>
                  <a:srgbClr val="555555"/>
                </a:solidFill>
                <a:latin typeface="Arial" charset="0"/>
                <a:cs typeface="Arial" charset="0"/>
              </a:rPr>
              <a:t>team </a:t>
            </a:r>
            <a:r>
              <a:rPr lang="fr-FR" dirty="0" err="1" smtClean="0">
                <a:solidFill>
                  <a:srgbClr val="555555"/>
                </a:solidFill>
                <a:latin typeface="Arial" charset="0"/>
                <a:cs typeface="Arial" charset="0"/>
              </a:rPr>
              <a:t>comprising</a:t>
            </a:r>
            <a:r>
              <a:rPr lang="fr-FR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 </a:t>
            </a:r>
            <a:r>
              <a:rPr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2 Training</a:t>
            </a:r>
            <a:r>
              <a:rPr lang="fr-FR" dirty="0">
                <a:solidFill>
                  <a:srgbClr val="555555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Commercial </a:t>
            </a:r>
            <a:r>
              <a:rPr lang="fr-FR" dirty="0" err="1">
                <a:solidFill>
                  <a:srgbClr val="555555"/>
                </a:solidFill>
                <a:latin typeface="Arial" charset="0"/>
                <a:cs typeface="Arial" charset="0"/>
              </a:rPr>
              <a:t>A</a:t>
            </a:r>
            <a:r>
              <a:rPr lang="fr-FR" dirty="0" err="1" smtClean="0">
                <a:solidFill>
                  <a:srgbClr val="555555"/>
                </a:solidFill>
                <a:latin typeface="Arial" charset="0"/>
                <a:cs typeface="Arial" charset="0"/>
              </a:rPr>
              <a:t>dvisers</a:t>
            </a:r>
            <a:r>
              <a:rPr lang="fr-FR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 </a:t>
            </a:r>
            <a:r>
              <a:rPr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 and </a:t>
            </a:r>
            <a:r>
              <a:rPr dirty="0">
                <a:solidFill>
                  <a:srgbClr val="555555"/>
                </a:solidFill>
                <a:latin typeface="Arial" charset="0"/>
                <a:cs typeface="Arial" charset="0"/>
              </a:rPr>
              <a:t>4 </a:t>
            </a:r>
            <a:r>
              <a:rPr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Sales </a:t>
            </a:r>
            <a:r>
              <a:rPr lang="fr-FR" dirty="0">
                <a:solidFill>
                  <a:srgbClr val="555555"/>
                </a:solidFill>
                <a:latin typeface="Arial" charset="0"/>
                <a:cs typeface="Arial" charset="0"/>
              </a:rPr>
              <a:t>A</a:t>
            </a:r>
            <a:r>
              <a:rPr lang="fr-FR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ssistants</a:t>
            </a:r>
            <a:endParaRPr dirty="0">
              <a:solidFill>
                <a:srgbClr val="555555"/>
              </a:solidFill>
              <a:latin typeface="Arial" charset="0"/>
              <a:cs typeface="Arial" charset="0"/>
            </a:endParaRPr>
          </a:p>
          <a:p>
            <a:pPr marL="996950" lvl="2" indent="-196850">
              <a:spcBef>
                <a:spcPts val="1000"/>
              </a:spcBef>
              <a:buClr>
                <a:srgbClr val="555555"/>
              </a:buClr>
              <a:buFont typeface="Wingdings" pitchFamily="2" charset="2"/>
              <a:buChar char="ü"/>
            </a:pPr>
            <a:r>
              <a:rPr lang="fr-FR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An Administrative team of </a:t>
            </a:r>
            <a:r>
              <a:rPr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9 people</a:t>
            </a:r>
            <a:endParaRPr dirty="0">
              <a:solidFill>
                <a:srgbClr val="55555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5"/>
          <p:cNvSpPr>
            <a:spLocks noGrp="1"/>
          </p:cNvSpPr>
          <p:nvPr>
            <p:ph idx="1"/>
          </p:nvPr>
        </p:nvSpPr>
        <p:spPr>
          <a:xfrm>
            <a:off x="755650" y="1268413"/>
            <a:ext cx="7993063" cy="4968875"/>
          </a:xfrm>
        </p:spPr>
        <p:txBody>
          <a:bodyPr>
            <a:normAutofit/>
          </a:bodyPr>
          <a:lstStyle/>
          <a:p>
            <a:pPr lvl="1">
              <a:lnSpc>
                <a:spcPct val="170000"/>
              </a:lnSpc>
              <a:spcBef>
                <a:spcPct val="0"/>
              </a:spcBef>
              <a:spcAft>
                <a:spcPct val="15000"/>
              </a:spcAft>
              <a:buClrTx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Trainers coming from different APAVE fields of intervention in the industry :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Electricity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Mechanic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Welding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inspection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(Non destructive Test)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Instrumentation &amp; control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Safety &amp; Environment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555555"/>
                </a:solidFill>
                <a:latin typeface="Arial" charset="0"/>
                <a:cs typeface="Arial" charset="0"/>
              </a:rPr>
              <a:t>Organization …</a:t>
            </a:r>
          </a:p>
          <a:p>
            <a:pPr lvl="1">
              <a:lnSpc>
                <a:spcPct val="170000"/>
              </a:lnSpc>
              <a:spcBef>
                <a:spcPct val="0"/>
              </a:spcBef>
              <a:spcAft>
                <a:spcPct val="15000"/>
              </a:spcAft>
              <a:buClrTx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A team strengthened by experienced Instructors-Training designers coming from </a:t>
            </a: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Oil </a:t>
            </a: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&amp; </a:t>
            </a: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Gas </a:t>
            </a: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and </a:t>
            </a:r>
            <a:r>
              <a:rPr lang="en-US" dirty="0" smtClean="0">
                <a:solidFill>
                  <a:srgbClr val="555555"/>
                </a:solidFill>
                <a:latin typeface="Arial" charset="0"/>
                <a:cs typeface="Arial" charset="0"/>
              </a:rPr>
              <a:t>Chemical </a:t>
            </a:r>
            <a:r>
              <a:rPr lang="en-US" dirty="0">
                <a:solidFill>
                  <a:srgbClr val="555555"/>
                </a:solidFill>
                <a:latin typeface="Arial" charset="0"/>
                <a:cs typeface="Arial" charset="0"/>
              </a:rPr>
              <a:t>industries exploitation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459" name="Titre 5"/>
          <p:cNvSpPr>
            <a:spLocks noGrp="1"/>
          </p:cNvSpPr>
          <p:nvPr>
            <p:ph type="title"/>
          </p:nvPr>
        </p:nvSpPr>
        <p:spPr>
          <a:xfrm>
            <a:off x="1393825" y="-90488"/>
            <a:ext cx="7210425" cy="1143001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Trainers’ experience and skills</a:t>
            </a:r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5"/>
          <p:cNvSpPr>
            <a:spLocks noGrp="1"/>
          </p:cNvSpPr>
          <p:nvPr>
            <p:ph type="ctrTitle"/>
          </p:nvPr>
        </p:nvSpPr>
        <p:spPr>
          <a:xfrm>
            <a:off x="2428875" y="2130425"/>
            <a:ext cx="6500813" cy="1470025"/>
          </a:xfrm>
        </p:spPr>
        <p:txBody>
          <a:bodyPr/>
          <a:lstStyle/>
          <a:p>
            <a:pPr eaLnBrk="1" hangingPunct="1"/>
            <a:r>
              <a:rPr sz="4000">
                <a:latin typeface="Arial" charset="0"/>
                <a:cs typeface="Arial" charset="0"/>
              </a:rPr>
              <a:t>Pedagogical equipments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1438" y="3143250"/>
            <a:ext cx="2571750" cy="1071563"/>
          </a:xfrm>
        </p:spPr>
        <p:txBody>
          <a:bodyPr/>
          <a:lstStyle/>
          <a:p>
            <a:pPr eaLnBrk="1" hangingPunct="1">
              <a:defRPr/>
            </a:pPr>
            <a:endParaRPr/>
          </a:p>
        </p:txBody>
      </p:sp>
      <p:sp>
        <p:nvSpPr>
          <p:cNvPr id="23556" name="Espace réservé pour une image  4"/>
          <p:cNvSpPr>
            <a:spLocks noGrp="1" noTextEdit="1"/>
          </p:cNvSpPr>
          <p:nvPr>
            <p:ph type="pic" sz="quarter" idx="14"/>
          </p:nvPr>
        </p:nvSpPr>
        <p:spPr>
          <a:xfrm>
            <a:off x="928688" y="214313"/>
            <a:ext cx="1973262" cy="2000250"/>
          </a:xfrm>
        </p:spPr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pt_Octobr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Modele_ppt_Octobre_2012</Template>
  <TotalTime>798</TotalTime>
  <Words>1061</Words>
  <Application>Microsoft Office PowerPoint</Application>
  <PresentationFormat>Affichage à l'écran (4:3)</PresentationFormat>
  <Paragraphs>176</Paragraphs>
  <Slides>24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Wingdings</vt:lpstr>
      <vt:lpstr>Calibri</vt:lpstr>
      <vt:lpstr>Webdings</vt:lpstr>
      <vt:lpstr>Modele_ppt_Octobre_2012</vt:lpstr>
      <vt:lpstr>Lacq Training Centre</vt:lpstr>
      <vt:lpstr>SAFETY INFORMATION</vt:lpstr>
      <vt:lpstr>General presentation</vt:lpstr>
      <vt:lpstr>History</vt:lpstr>
      <vt:lpstr>Objectives</vt:lpstr>
      <vt:lpstr>Our pedagogical means</vt:lpstr>
      <vt:lpstr>Key figures</vt:lpstr>
      <vt:lpstr>Trainers’ experience and skills</vt:lpstr>
      <vt:lpstr>Pedagogical equipments</vt:lpstr>
      <vt:lpstr>The pilot area</vt:lpstr>
      <vt:lpstr>Process simulators</vt:lpstr>
      <vt:lpstr> A control and instrumentation room                       </vt:lpstr>
      <vt:lpstr>  A mechanical room                  </vt:lpstr>
      <vt:lpstr>  Electrical rooms : high and low voltage                 </vt:lpstr>
      <vt:lpstr>  Automation room                </vt:lpstr>
      <vt:lpstr> Asbestos teaching platform                 </vt:lpstr>
      <vt:lpstr> Fire fighting                 </vt:lpstr>
      <vt:lpstr> Lifting and handling, scaffolding                 </vt:lpstr>
      <vt:lpstr> Lifting                </vt:lpstr>
      <vt:lpstr>Specific training modules</vt:lpstr>
      <vt:lpstr>Exploitation-Production Training</vt:lpstr>
      <vt:lpstr>Specific Pedagogical Engineering for Industrial Projects (CLOV, MOHO NORD…)</vt:lpstr>
      <vt:lpstr>Maintenance Training</vt:lpstr>
      <vt:lpstr>Maintenance Training</vt:lpstr>
    </vt:vector>
  </TitlesOfParts>
  <Company>Apave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S822699</cp:lastModifiedBy>
  <cp:revision>149</cp:revision>
  <dcterms:created xsi:type="dcterms:W3CDTF">2012-10-31T09:56:24Z</dcterms:created>
  <dcterms:modified xsi:type="dcterms:W3CDTF">2016-10-20T07:24:29Z</dcterms:modified>
</cp:coreProperties>
</file>