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12" r:id="rId3"/>
    <p:sldId id="414" r:id="rId4"/>
    <p:sldId id="416" r:id="rId5"/>
    <p:sldId id="410" r:id="rId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>
        <p:scale>
          <a:sx n="100" d="100"/>
          <a:sy n="100" d="100"/>
        </p:scale>
        <p:origin x="-5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5914FED-D88F-4B91-8EEA-C9C174664826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B5E6D7F-E172-4E62-9DA6-FBB2DEFD9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45206115-472F-4486-B94C-E20A3C10E48C}" type="slidenum">
              <a:rPr lang="fr-FR" altLang="fr-FR">
                <a:solidFill>
                  <a:srgbClr val="000000"/>
                </a:solidFill>
              </a:rPr>
              <a:pPr eaLnBrk="1" hangingPunct="1"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6B6B-F88E-413E-8702-6DB5DD00F404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6AC9-E8CC-4759-9FE5-4CC70F736A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F57A-1BF0-48EE-BACF-DF5658E826A2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031D-B364-493A-9945-531F752C7B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C0E5-4C54-4824-83E2-A26CD4D6CAC6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CF5B-C3A3-4460-8414-69EB5F40BD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D19-81B5-4245-B61D-D3DD2173ED32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36D1-9A10-442B-BBCE-3E7F7EBFE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7E20-66DF-4526-8571-FCA8AD525D3D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8B01-4EB0-46EB-A9D4-87427BC00A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6F1A-B14D-4F10-89F6-CEC934813EC2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2FC1-2579-4603-B9AA-54C6848F29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25E-E842-42D5-B35A-9F0BE0EA8BCB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F64F-1BDD-4238-9C85-1C87D5A14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B56F-E882-485E-8B2E-D8C2D12C62A8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B11C-7CFD-4025-AD2D-CEB617BE65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7BA3-E58E-49F4-9204-D845AE72B64B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F81D-B51C-4CED-8AAD-34A7D8653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2A80-5015-4301-B53C-6712CB166C65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F5A1-F7ED-461E-A858-FB0ADCD6D0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1917-B10D-4EFE-9C5D-BFE1FEF8CABF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AE30-8025-47D1-A85F-5991120FF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3C2B02-C302-4EB0-BECD-FB5446E58674}" type="datetimeFigureOut">
              <a:rPr lang="fr-FR"/>
              <a:pPr>
                <a:defRPr/>
              </a:pPr>
              <a:t>05/10/2015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5E4B1-7A94-4FFD-A99B-54ED012F03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DOCC01-REV4_Validation_cablage_department-electrique.pdf" TargetMode="External"/><Relationship Id="rId5" Type="http://schemas.openxmlformats.org/officeDocument/2006/relationships/image" Target="../media/image4.png"/><Relationship Id="rId10" Type="http://schemas.openxmlformats.org/officeDocument/2006/relationships/hyperlink" Target="IECEx%20Quality%20Assessment%20Report_%20QARs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NOTIFICATION%20ATEX%20FR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1071563" y="1873250"/>
            <a:ext cx="7143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/>
              <a:t>ATEX SYSTEM </a:t>
            </a:r>
            <a:br>
              <a:rPr lang="fr-FR" sz="2400" b="1" dirty="0"/>
            </a:br>
            <a:r>
              <a:rPr lang="fr-FR" sz="2000" i="1" dirty="0"/>
              <a:t>ELECTRICAL ENGINEERING </a:t>
            </a:r>
            <a:r>
              <a:rPr lang="fr-FR" sz="2000" i="1" dirty="0" smtClean="0"/>
              <a:t>FOR HAZARDOUS AREAS</a:t>
            </a:r>
            <a:endParaRPr lang="fr-FR" sz="2000" i="1" dirty="0"/>
          </a:p>
        </p:txBody>
      </p:sp>
      <p:sp>
        <p:nvSpPr>
          <p:cNvPr id="2053" name="ZoneTexte 7"/>
          <p:cNvSpPr txBox="1">
            <a:spLocks noChangeArrowheads="1"/>
          </p:cNvSpPr>
          <p:nvPr/>
        </p:nvSpPr>
        <p:spPr bwMode="auto">
          <a:xfrm>
            <a:off x="6804248" y="2830513"/>
            <a:ext cx="2143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i="1" dirty="0" smtClean="0"/>
              <a:t>SOLUTIONS ELECTRIQUES POUR  ATMOSPHERES EXPLOSIBLES</a:t>
            </a:r>
            <a:endParaRPr lang="fr-FR" sz="1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95874"/>
            <a:ext cx="1928826" cy="10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5714993"/>
            <a:ext cx="1143007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86454"/>
            <a:ext cx="20743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\\SERVEURATEX\Documents and Settings\Administrateur\Mes documents\BENOIT DOCUMENT\P626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996" y="5643578"/>
            <a:ext cx="14284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715040"/>
            <a:ext cx="1580861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786454"/>
            <a:ext cx="201201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7510" y="1785926"/>
            <a:ext cx="5539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2400" b="1" i="1" dirty="0"/>
              <a:t>www.atex-system.com</a:t>
            </a:r>
            <a:endParaRPr lang="fr-FR" sz="2000" i="1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1223963" y="2830513"/>
            <a:ext cx="558028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/>
              <a:t>Relation entre la Directive ATEX 2014/34/UE et le contenu local </a:t>
            </a:r>
            <a:br>
              <a:rPr lang="fr-FR" sz="1400" b="1" dirty="0" smtClean="0"/>
            </a:br>
            <a:r>
              <a:rPr lang="fr-FR" sz="1400" dirty="0" smtClean="0"/>
              <a:t>du </a:t>
            </a:r>
            <a:r>
              <a:rPr lang="fr-FR" sz="1400" dirty="0"/>
              <a:t>26 février 2014 </a:t>
            </a:r>
            <a:r>
              <a:rPr lang="fr-FR" sz="1400" dirty="0" smtClean="0"/>
              <a:t> - </a:t>
            </a:r>
            <a:r>
              <a:rPr lang="fr-FR" sz="1400" dirty="0" smtClean="0">
                <a:solidFill>
                  <a:srgbClr val="FF0000"/>
                </a:solidFill>
              </a:rPr>
              <a:t>Application mai 2016 </a:t>
            </a:r>
          </a:p>
          <a:p>
            <a:r>
              <a:rPr lang="fr-FR" sz="1000" i="1" dirty="0" smtClean="0"/>
              <a:t>relative </a:t>
            </a:r>
            <a:r>
              <a:rPr lang="fr-FR" sz="1000" i="1" dirty="0"/>
              <a:t>à l’harmonisation des législations des États membres concernant les appareils et les systèmes de protection destinés à être utilisés en atmosphères explosibles </a:t>
            </a:r>
            <a:r>
              <a:rPr lang="fr-FR" sz="1000" b="1" i="1" dirty="0" smtClean="0"/>
              <a:t> </a:t>
            </a:r>
            <a:br>
              <a:rPr lang="fr-FR" sz="1000" b="1" i="1" dirty="0" smtClean="0"/>
            </a:br>
            <a:r>
              <a:rPr lang="fr-FR" sz="1000" i="1" dirty="0" smtClean="0"/>
              <a:t>Exigences réglementaires à la fabrication et mise sur le marché de produits certifiés ATEX – </a:t>
            </a:r>
            <a:r>
              <a:rPr lang="fr-FR" sz="1000" i="1" dirty="0" err="1" smtClean="0"/>
              <a:t>IECEx</a:t>
            </a:r>
            <a:r>
              <a:rPr lang="fr-FR" sz="1000" i="1" dirty="0" smtClean="0"/>
              <a:t>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endParaRPr lang="fr-FR" sz="1400" i="1" dirty="0" smtClean="0"/>
          </a:p>
          <a:p>
            <a:r>
              <a:rPr lang="fr-FR" sz="1000" dirty="0" smtClean="0"/>
              <a:t>Notions : </a:t>
            </a:r>
          </a:p>
          <a:p>
            <a:r>
              <a:rPr lang="fr-FR" sz="1000" dirty="0" smtClean="0"/>
              <a:t>«</a:t>
            </a:r>
            <a:r>
              <a:rPr lang="fr-FR" sz="1000" dirty="0"/>
              <a:t>mandataire», toute personne physique ou morale établie dans l’Union ayant reçu mandat écrit du fabricant pour agir en son nom aux fins de l’accomplissement de tâches déterminées; </a:t>
            </a:r>
          </a:p>
          <a:p>
            <a:r>
              <a:rPr lang="fr-FR" sz="1000" dirty="0" smtClean="0"/>
              <a:t>«</a:t>
            </a:r>
            <a:r>
              <a:rPr lang="fr-FR" sz="1000" dirty="0"/>
              <a:t>importateur», toute personne physique ou morale établie dans l’Union qui met un produit provenant d’un pays tiers sur le marché de l’Union; </a:t>
            </a:r>
          </a:p>
          <a:p>
            <a:r>
              <a:rPr lang="fr-FR" sz="1000" dirty="0" smtClean="0"/>
              <a:t> </a:t>
            </a:r>
            <a:r>
              <a:rPr lang="fr-FR" sz="1000" dirty="0"/>
              <a:t>«distributeur», toute personne physique ou morale faisant partie de la chaîne d’approvisionnement, autre que le fabricant ou l’importateur, qui met un produit à disposition sur le marché; </a:t>
            </a:r>
          </a:p>
          <a:p>
            <a:r>
              <a:rPr lang="fr-FR" sz="1000" dirty="0" smtClean="0"/>
              <a:t> </a:t>
            </a:r>
            <a:r>
              <a:rPr lang="fr-FR" sz="1000" dirty="0"/>
              <a:t>«opérateurs économiques», le fabricant, le mandataire, l’importateur et le distributeur; </a:t>
            </a:r>
            <a:endParaRPr lang="fr-FR" sz="2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5" y="3948702"/>
            <a:ext cx="485100" cy="5336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56" y="4725144"/>
            <a:ext cx="1052061" cy="482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18" y="3958771"/>
            <a:ext cx="523541" cy="523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95874"/>
            <a:ext cx="1928826" cy="10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5714993"/>
            <a:ext cx="1143007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86454"/>
            <a:ext cx="20743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\\SERVEURATEX\Documents and Settings\Administrateur\Mes documents\BENOIT DOCUMENT\P626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996" y="5643578"/>
            <a:ext cx="14284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715040"/>
            <a:ext cx="1580861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786454"/>
            <a:ext cx="201201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7510" y="1785926"/>
            <a:ext cx="5539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2400" b="1" i="1" dirty="0"/>
              <a:t>www.atex-system.com</a:t>
            </a:r>
            <a:endParaRPr lang="fr-FR" sz="2000" i="1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1226326" y="1964527"/>
            <a:ext cx="75965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i="1" dirty="0" smtClean="0"/>
              <a:t>La fabrication de coffrets impose d’être certifié EN/IEC 80079-34 norme organisationnelle s’appuyant sur la norme ISO 9001.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i="1" dirty="0" smtClean="0"/>
              <a:t>Délivrance certification production qualité.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000" i="1" dirty="0" smtClean="0">
                <a:hlinkClick r:id="rId9" action="ppaction://hlinkfile"/>
              </a:rPr>
              <a:t>QAN </a:t>
            </a:r>
            <a:r>
              <a:rPr lang="fr-FR" sz="1000" i="1" dirty="0" err="1" smtClean="0">
                <a:hlinkClick r:id="rId9" action="ppaction://hlinkfile"/>
              </a:rPr>
              <a:t>Quality</a:t>
            </a:r>
            <a:r>
              <a:rPr lang="fr-FR" sz="1000" i="1" dirty="0" smtClean="0">
                <a:hlinkClick r:id="rId9" action="ppaction://hlinkfile"/>
              </a:rPr>
              <a:t> Assurance Notification </a:t>
            </a:r>
            <a:r>
              <a:rPr lang="fr-FR" sz="1000" i="1" dirty="0" smtClean="0"/>
              <a:t>ATEX EN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000" i="1" dirty="0" smtClean="0">
                <a:hlinkClick r:id="rId10" action="ppaction://hlinkfile"/>
              </a:rPr>
              <a:t>QAR </a:t>
            </a:r>
            <a:r>
              <a:rPr lang="fr-FR" sz="1000" i="1" dirty="0" err="1" smtClean="0">
                <a:hlinkClick r:id="rId10" action="ppaction://hlinkfile"/>
              </a:rPr>
              <a:t>Quality</a:t>
            </a:r>
            <a:r>
              <a:rPr lang="fr-FR" sz="1000" i="1" dirty="0" smtClean="0">
                <a:hlinkClick r:id="rId10" action="ppaction://hlinkfile"/>
              </a:rPr>
              <a:t> </a:t>
            </a:r>
            <a:r>
              <a:rPr lang="fr-FR" sz="1000" i="1" dirty="0" err="1" smtClean="0">
                <a:hlinkClick r:id="rId10" action="ppaction://hlinkfile"/>
              </a:rPr>
              <a:t>Assuranec</a:t>
            </a:r>
            <a:r>
              <a:rPr lang="fr-FR" sz="1000" i="1" dirty="0" smtClean="0">
                <a:hlinkClick r:id="rId10" action="ppaction://hlinkfile"/>
              </a:rPr>
              <a:t> Report </a:t>
            </a:r>
            <a:r>
              <a:rPr lang="fr-FR" sz="1000" i="1" dirty="0" err="1" smtClean="0"/>
              <a:t>IECEx</a:t>
            </a:r>
            <a:r>
              <a:rPr lang="fr-FR" sz="1000" i="1" dirty="0" smtClean="0"/>
              <a:t> IEC </a:t>
            </a:r>
          </a:p>
          <a:p>
            <a:pPr lvl="1"/>
            <a:r>
              <a:rPr lang="fr-FR" sz="1000" i="1" dirty="0" smtClean="0"/>
              <a:t>Exemple : perçage des coffrets antidéflagrants et sécurité augmenté selon EN 600079-0 &amp; EN 600079-1 &amp; EN 600079-1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i="1" dirty="0" smtClean="0"/>
              <a:t>L’intégration électrique nécessite un contrôle qualité nécessitant la mise en place de procédures.</a:t>
            </a:r>
          </a:p>
          <a:p>
            <a:pPr lvl="1"/>
            <a:r>
              <a:rPr lang="fr-FR" sz="1000" i="1" dirty="0" smtClean="0"/>
              <a:t>Exemple : </a:t>
            </a:r>
            <a:r>
              <a:rPr lang="fr-FR" sz="1000" i="1" dirty="0" smtClean="0">
                <a:hlinkClick r:id="rId11" action="ppaction://hlinkfile"/>
              </a:rPr>
              <a:t>Test de Montage &amp; Câblage Photos    </a:t>
            </a:r>
            <a:endParaRPr lang="fr-FR" sz="1000" i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000" i="1" dirty="0" err="1" smtClean="0"/>
              <a:t>Process</a:t>
            </a:r>
            <a:r>
              <a:rPr lang="fr-FR" sz="1000" i="1" dirty="0" smtClean="0"/>
              <a:t> de réalisation de coffrets :</a:t>
            </a:r>
          </a:p>
          <a:p>
            <a:r>
              <a:rPr lang="fr-FR" sz="1000" i="1" dirty="0" smtClean="0"/>
              <a:t> </a:t>
            </a:r>
            <a:endParaRPr lang="fr-FR" sz="1000" i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07135"/>
              </p:ext>
            </p:extLst>
          </p:nvPr>
        </p:nvGraphicFramePr>
        <p:xfrm>
          <a:off x="1331639" y="3356992"/>
          <a:ext cx="7344817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802"/>
                <a:gridCol w="730535"/>
                <a:gridCol w="1091990"/>
                <a:gridCol w="1614245"/>
                <a:gridCol w="1614245"/>
              </a:tblGrid>
              <a:tr h="20717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Revue documentaire nécessaire à la fabrication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Responsabilité &amp; délégation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Incidence Couts </a:t>
                      </a:r>
                    </a:p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local content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Option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contenu local</a:t>
                      </a:r>
                      <a:endParaRPr lang="fr-F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Exigences &amp; cahier des charges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Fabricant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Structure locale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Besoins</a:t>
                      </a:r>
                    </a:p>
                  </a:txBody>
                  <a:tcPr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Plans et schémas électriques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Ingénièrie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Fabrication coffret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ISO9001-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ATEX-</a:t>
                      </a:r>
                      <a:r>
                        <a:rPr lang="fr-F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IECEx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Formation lourde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Câblage électriques </a:t>
                      </a: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perçage 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par 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délégation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Procédures-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inspections 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b"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Marquage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réglementaire &amp; attestation CE de type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17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Installation &amp; montage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403648" y="1785938"/>
            <a:ext cx="709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Flèche vers le haut 15"/>
          <p:cNvSpPr/>
          <p:nvPr/>
        </p:nvSpPr>
        <p:spPr>
          <a:xfrm>
            <a:off x="5868144" y="3789040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6516216" y="3789040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/>
          <p:cNvSpPr/>
          <p:nvPr/>
        </p:nvSpPr>
        <p:spPr>
          <a:xfrm>
            <a:off x="6156176" y="4077072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>
            <a:off x="6156176" y="4365104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>
            <a:off x="6156176" y="4797152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>
            <a:off x="6157106" y="5499562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95874"/>
            <a:ext cx="1928826" cy="10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5714993"/>
            <a:ext cx="1143007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86454"/>
            <a:ext cx="20743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\\SERVEURATEX\Documents and Settings\Administrateur\Mes documents\BENOIT DOCUMENT\P626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996" y="5643578"/>
            <a:ext cx="14284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715040"/>
            <a:ext cx="1580861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786454"/>
            <a:ext cx="201201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7510" y="1785926"/>
            <a:ext cx="5539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2400" b="1" i="1" dirty="0"/>
              <a:t>www.atex-system.com</a:t>
            </a:r>
            <a:endParaRPr lang="fr-FR" sz="2000" i="1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1223963" y="2060848"/>
            <a:ext cx="7596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000" i="1" dirty="0" err="1" smtClean="0"/>
              <a:t>Process</a:t>
            </a:r>
            <a:r>
              <a:rPr lang="fr-FR" sz="1000" i="1" dirty="0" smtClean="0"/>
              <a:t> pour un Distributeur  pour achat/revente produit </a:t>
            </a:r>
          </a:p>
          <a:p>
            <a:r>
              <a:rPr lang="fr-FR" sz="1000" i="1" dirty="0" smtClean="0"/>
              <a:t> </a:t>
            </a:r>
            <a:endParaRPr lang="fr-FR" sz="1000" i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22842"/>
              </p:ext>
            </p:extLst>
          </p:nvPr>
        </p:nvGraphicFramePr>
        <p:xfrm>
          <a:off x="1349809" y="2466290"/>
          <a:ext cx="7254639" cy="313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718"/>
                <a:gridCol w="868406"/>
                <a:gridCol w="1212105"/>
                <a:gridCol w="1283405"/>
                <a:gridCol w="1426005"/>
              </a:tblGrid>
              <a:tr h="37923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Produits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référencés pour stockage </a:t>
                      </a:r>
                      <a:endParaRPr lang="fr-F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Responsabilité &amp; délégation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Incidence Couts </a:t>
                      </a:r>
                    </a:p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local content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Observations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Eclairage – Climatisation – Téléphonie -  </a:t>
                      </a:r>
                      <a:r>
                        <a:rPr lang="fr-FR" sz="1000" dirty="0" err="1" smtClean="0"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 …Stockage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Fabricant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Structure locale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Besoins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Dimensionnement et adéquation cahier des charges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Ingénierie Expertise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Etude </a:t>
                      </a:r>
                      <a:r>
                        <a:rPr lang="fr-FR" sz="1000" dirty="0" err="1" smtClean="0">
                          <a:latin typeface="Arial" pitchFamily="34" charset="0"/>
                          <a:cs typeface="Arial" pitchFamily="34" charset="0"/>
                        </a:rPr>
                        <a:t>Dialux</a:t>
                      </a: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 en </a:t>
                      </a:r>
                      <a:r>
                        <a:rPr lang="fr-FR" sz="1000" dirty="0" err="1" smtClean="0">
                          <a:latin typeface="Arial" pitchFamily="34" charset="0"/>
                          <a:cs typeface="Arial" pitchFamily="34" charset="0"/>
                        </a:rPr>
                        <a:t>éclaiarge</a:t>
                      </a:r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 – Puissanc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e max. Echauffement -</a:t>
                      </a:r>
                      <a:r>
                        <a:rPr lang="fr-F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Ingénierie Expertise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Câblage électriques – Installation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– Montage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Marquage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réglementaire &amp; attestation CE de type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Traçabilité sur client final</a:t>
                      </a:r>
                      <a:r>
                        <a:rPr lang="fr-F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Procédures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2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Stockage </a:t>
                      </a:r>
                      <a:endParaRPr lang="fr-F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þ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Flèche vers le haut 1"/>
          <p:cNvSpPr/>
          <p:nvPr/>
        </p:nvSpPr>
        <p:spPr>
          <a:xfrm>
            <a:off x="6156176" y="2996952"/>
            <a:ext cx="72008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haut 14"/>
          <p:cNvSpPr/>
          <p:nvPr/>
        </p:nvSpPr>
        <p:spPr>
          <a:xfrm>
            <a:off x="6804248" y="2996952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haut 15"/>
          <p:cNvSpPr/>
          <p:nvPr/>
        </p:nvSpPr>
        <p:spPr>
          <a:xfrm>
            <a:off x="6516216" y="3356992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6516216" y="3789040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/>
          <p:cNvSpPr/>
          <p:nvPr/>
        </p:nvSpPr>
        <p:spPr>
          <a:xfrm>
            <a:off x="6516216" y="4149080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haut 18"/>
          <p:cNvSpPr/>
          <p:nvPr/>
        </p:nvSpPr>
        <p:spPr>
          <a:xfrm>
            <a:off x="6500826" y="5301208"/>
            <a:ext cx="72008" cy="144016"/>
          </a:xfrm>
          <a:prstGeom prst="upArrow">
            <a:avLst/>
          </a:prstGeom>
          <a:scene3d>
            <a:camera prst="orthographicFront">
              <a:rot lat="10800000" lon="0" rev="0"/>
            </a:camera>
            <a:lightRig rig="threePt" dir="t">
              <a:rot lat="0" lon="0" rev="10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5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75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51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7510" y="1785926"/>
            <a:ext cx="5539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2400" b="1" i="1" dirty="0"/>
              <a:t>www.atex-system.com</a:t>
            </a:r>
            <a:endParaRPr lang="fr-FR" sz="2000" i="1" dirty="0"/>
          </a:p>
        </p:txBody>
      </p:sp>
      <p:sp>
        <p:nvSpPr>
          <p:cNvPr id="29" name="ZoneTexte 5"/>
          <p:cNvSpPr txBox="1">
            <a:spLocks noChangeArrowheads="1"/>
          </p:cNvSpPr>
          <p:nvPr/>
        </p:nvSpPr>
        <p:spPr bwMode="auto">
          <a:xfrm>
            <a:off x="1259632" y="1916832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DEVELOPPEMENTS &amp; PARTENARIAT LOCAL</a:t>
            </a:r>
            <a:endParaRPr lang="fr-FR" sz="2400" b="1" dirty="0"/>
          </a:p>
        </p:txBody>
      </p:sp>
      <p:pic>
        <p:nvPicPr>
          <p:cNvPr id="30" name="Picture 4" descr="C:\Users\PMG2\Desktop\map-mo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8" y="2347887"/>
            <a:ext cx="48958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8"/>
          <p:cNvSpPr txBox="1">
            <a:spLocks noChangeArrowheads="1"/>
          </p:cNvSpPr>
          <p:nvPr/>
        </p:nvSpPr>
        <p:spPr bwMode="auto">
          <a:xfrm>
            <a:off x="1944169" y="5416326"/>
            <a:ext cx="15470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GABON – ATEX AFRIQUE 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2843488" y="4191322"/>
            <a:ext cx="0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2987950" y="4191322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ZoneTexte 16"/>
          <p:cNvSpPr txBox="1">
            <a:spLocks noChangeArrowheads="1"/>
          </p:cNvSpPr>
          <p:nvPr/>
        </p:nvSpPr>
        <p:spPr bwMode="auto">
          <a:xfrm>
            <a:off x="1619674" y="5128294"/>
            <a:ext cx="20162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CONGO – ATEX EQUIPEMENT 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1116288" y="3688085"/>
            <a:ext cx="1655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ZoneTexte 25"/>
          <p:cNvSpPr txBox="1">
            <a:spLocks noChangeArrowheads="1"/>
          </p:cNvSpPr>
          <p:nvPr/>
        </p:nvSpPr>
        <p:spPr bwMode="auto">
          <a:xfrm>
            <a:off x="1102794" y="3463589"/>
            <a:ext cx="12236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ALGERIE - ERTEC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sp>
        <p:nvSpPr>
          <p:cNvPr id="51" name="ZoneTexte 37"/>
          <p:cNvSpPr txBox="1">
            <a:spLocks noChangeArrowheads="1"/>
          </p:cNvSpPr>
          <p:nvPr/>
        </p:nvSpPr>
        <p:spPr bwMode="auto">
          <a:xfrm>
            <a:off x="2339754" y="5775647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EMIRATS ARABES UNIS,- ADVANCE  ELESCO ABU DHABI  </a:t>
            </a:r>
          </a:p>
          <a:p>
            <a:r>
              <a:rPr lang="fr-FR" sz="800" b="1" u="sng" dirty="0" smtClean="0">
                <a:solidFill>
                  <a:srgbClr val="FF0000"/>
                </a:solidFill>
              </a:rPr>
              <a:t>QATAR - TECH9 INITIATIVE     </a:t>
            </a:r>
          </a:p>
          <a:p>
            <a:r>
              <a:rPr lang="fr-FR" sz="800" b="1" u="sng" dirty="0" smtClean="0">
                <a:solidFill>
                  <a:srgbClr val="FF0000"/>
                </a:solidFill>
              </a:rPr>
              <a:t>KOWEIT – Petroleum Service Company 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3708675" y="4048447"/>
            <a:ext cx="0" cy="17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16"/>
          <p:cNvSpPr txBox="1">
            <a:spLocks noChangeArrowheads="1"/>
          </p:cNvSpPr>
          <p:nvPr/>
        </p:nvSpPr>
        <p:spPr bwMode="auto">
          <a:xfrm>
            <a:off x="2772050" y="4797152"/>
            <a:ext cx="1089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NIGERIA - DBM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3761110" y="5464418"/>
            <a:ext cx="23042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u="sng" dirty="0" smtClean="0">
                <a:solidFill>
                  <a:srgbClr val="FF0000"/>
                </a:solidFill>
              </a:rPr>
              <a:t>OMAN  - MUSTAFA SULTAN INDUSTRIES </a:t>
            </a:r>
            <a:endParaRPr lang="fr-FR" sz="800" b="1" u="sng" dirty="0">
              <a:solidFill>
                <a:srgbClr val="FF0000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43" y="2952750"/>
            <a:ext cx="4318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13238" y="3772222"/>
            <a:ext cx="2736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</a:rPr>
              <a:t>ISO 9001 : Version 2008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25" y="4324995"/>
            <a:ext cx="1160836" cy="16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http://www.google.fr/url?source=imglanding&amp;ct=img&amp;q=http://upload.wikimedia.org/wikipedia/commons/thumb/7/74/EX-logo.svg/2000px-EX-logo.svg.png&amp;sa=X&amp;ei=ZB9fVdTjIsHBUuK3gPAJ&amp;ved=0CAkQ8wc&amp;usg=AFQjCNGzsDsF85Cb48yTBrCXFn6oJxhO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18" y="2952750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www.google.fr/url?source=imglanding&amp;ct=img&amp;q=http://www.scame.com/images/enti/iecex.gif&amp;sa=X&amp;ei=ex9fVaroNMj-UqTZgNAI&amp;ved=0CAkQ8wc&amp;usg=AFQjCNGekgS1-ws1jqhNRB9q3Ap6x25bl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80" y="2995612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809555" y="3076575"/>
            <a:ext cx="2736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</a:rPr>
              <a:t>IEC/EN 80079-34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221088"/>
            <a:ext cx="1205915" cy="17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ex_system_presentationGEP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atex_system_presentationGEP3</Template>
  <TotalTime>1287</TotalTime>
  <Words>302</Words>
  <Application>Microsoft Office PowerPoint</Application>
  <PresentationFormat>Affichage à l'écran (4:3)</PresentationFormat>
  <Paragraphs>95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atex_system_presentationGEP3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ATEX SYSTEM</dc:creator>
  <cp:lastModifiedBy>Yves SINZOT</cp:lastModifiedBy>
  <cp:revision>210</cp:revision>
  <dcterms:created xsi:type="dcterms:W3CDTF">2011-04-19T13:21:10Z</dcterms:created>
  <dcterms:modified xsi:type="dcterms:W3CDTF">2015-10-05T14:53:06Z</dcterms:modified>
</cp:coreProperties>
</file>