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78" r:id="rId3"/>
    <p:sldId id="274" r:id="rId4"/>
    <p:sldId id="275" r:id="rId5"/>
    <p:sldId id="276" r:id="rId6"/>
    <p:sldId id="277" r:id="rId7"/>
    <p:sldId id="268" r:id="rId8"/>
    <p:sldId id="267" r:id="rId9"/>
    <p:sldId id="271" r:id="rId10"/>
    <p:sldId id="27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8025" autoAdjust="0"/>
  </p:normalViewPr>
  <p:slideViewPr>
    <p:cSldViewPr snapToGrid="0">
      <p:cViewPr varScale="1">
        <p:scale>
          <a:sx n="76" d="100"/>
          <a:sy n="76" d="100"/>
        </p:scale>
        <p:origin x="4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6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3780-EAD5-4EBB-8071-CBDDCE27898C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7A522-6BCC-4493-925B-4CACC6256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74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A522-6BCC-4493-925B-4CACC62566C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12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A522-6BCC-4493-925B-4CACC62566C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82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7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5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32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1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9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10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31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91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12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2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65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3DF07-9A1F-46E9-8950-24A3C746B023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AA10D-D69A-4685-B4FC-7E33D3451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21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63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8882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2700"/>
            <a:ext cx="12192000" cy="6858000"/>
          </a:xfrm>
          <a:prstGeom prst="rect">
            <a:avLst/>
          </a:prstGeom>
        </p:spPr>
      </p:pic>
      <p:pic>
        <p:nvPicPr>
          <p:cNvPr id="12" name="Picture 7" descr="acp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125"/>
            <a:ext cx="84899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85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785600" cy="1325563"/>
          </a:xfrm>
        </p:spPr>
        <p:txBody>
          <a:bodyPr/>
          <a:lstStyle/>
          <a:p>
            <a:r>
              <a:rPr lang="fr-FR" dirty="0" smtClean="0"/>
              <a:t>Merci à Jean Marie Bacon Administrateur ACP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5" name="ZoneTexte 4"/>
          <p:cNvSpPr txBox="1"/>
          <p:nvPr/>
        </p:nvSpPr>
        <p:spPr>
          <a:xfrm>
            <a:off x="6718300" y="5803900"/>
            <a:ext cx="226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Jeudi 22 octobre 2015</a:t>
            </a:r>
            <a:endParaRPr lang="fr-F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127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7900" cy="1325563"/>
          </a:xfrm>
        </p:spPr>
        <p:txBody>
          <a:bodyPr>
            <a:normAutofit/>
          </a:bodyPr>
          <a:lstStyle/>
          <a:p>
            <a:r>
              <a:rPr lang="fr-FR" sz="4200" b="1" dirty="0"/>
              <a:t>Impact sociétal de la chute du brut sur les activités pétrolières et para pétrolières</a:t>
            </a:r>
            <a:endParaRPr lang="fr-FR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3749675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Budgets </a:t>
            </a:r>
            <a:r>
              <a:rPr lang="fr-FR" dirty="0"/>
              <a:t>d’investissements </a:t>
            </a:r>
            <a:r>
              <a:rPr lang="fr-FR" dirty="0" smtClean="0"/>
              <a:t>et d’exploitation des </a:t>
            </a:r>
            <a:r>
              <a:rPr lang="fr-FR" dirty="0"/>
              <a:t>opérateurs pétroliers </a:t>
            </a:r>
            <a:r>
              <a:rPr lang="fr-FR" dirty="0" smtClean="0"/>
              <a:t>en </a:t>
            </a:r>
            <a:r>
              <a:rPr lang="fr-FR" dirty="0"/>
              <a:t>baisse significative en raison du prix du </a:t>
            </a:r>
            <a:r>
              <a:rPr lang="fr-FR" dirty="0" smtClean="0"/>
              <a:t>pétrole</a:t>
            </a:r>
          </a:p>
          <a:p>
            <a:r>
              <a:rPr lang="fr-FR" dirty="0" smtClean="0"/>
              <a:t>Réduction </a:t>
            </a:r>
            <a:r>
              <a:rPr lang="fr-FR" dirty="0"/>
              <a:t>des coûts des projets </a:t>
            </a:r>
            <a:r>
              <a:rPr lang="fr-FR" dirty="0" smtClean="0"/>
              <a:t>prioritaire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Réaction des sociétés </a:t>
            </a:r>
            <a:r>
              <a:rPr lang="fr-FR" dirty="0"/>
              <a:t>pétrolières et para pétrolières largement contributrices au développement sociétal (emploi, santé, éducation, énergie). </a:t>
            </a:r>
            <a:endParaRPr lang="fr-FR" dirty="0" smtClean="0"/>
          </a:p>
          <a:p>
            <a:pPr marL="0" indent="0">
              <a:buNone/>
            </a:pPr>
            <a:endParaRPr lang="fr-FR" sz="1800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fr-FR" sz="1800" i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7" descr="acp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899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2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909300" cy="1325563"/>
          </a:xfrm>
        </p:spPr>
        <p:txBody>
          <a:bodyPr>
            <a:normAutofit/>
          </a:bodyPr>
          <a:lstStyle/>
          <a:p>
            <a:r>
              <a:rPr lang="fr-FR" sz="4200" b="1" dirty="0"/>
              <a:t>Impact sociétal de la chute du brut sur les activités pétrolières et para pétrolières</a:t>
            </a:r>
            <a:endParaRPr lang="fr-FR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965325"/>
            <a:ext cx="11912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500" b="1" dirty="0">
                <a:solidFill>
                  <a:srgbClr val="0070C0"/>
                </a:solidFill>
              </a:rPr>
              <a:t>10h00</a:t>
            </a:r>
            <a:r>
              <a:rPr lang="fr-FR" sz="1500" b="1" dirty="0"/>
              <a:t> </a:t>
            </a:r>
            <a:r>
              <a:rPr lang="fr-FR" b="1" dirty="0" smtClean="0"/>
              <a:t>L’ACP et l’industrie para pétrolière française, </a:t>
            </a:r>
            <a:r>
              <a:rPr lang="fr-FR" dirty="0"/>
              <a:t>J</a:t>
            </a:r>
            <a:r>
              <a:rPr lang="fr-FR" dirty="0" smtClean="0"/>
              <a:t>ean Louis Gaillard Président ACP</a:t>
            </a:r>
            <a:endParaRPr lang="fr-F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500" b="1" dirty="0" smtClean="0">
                <a:solidFill>
                  <a:srgbClr val="0070C0"/>
                </a:solidFill>
              </a:rPr>
              <a:t>10h10</a:t>
            </a:r>
            <a:r>
              <a:rPr lang="fr-FR" b="1" dirty="0" smtClean="0"/>
              <a:t> La </a:t>
            </a:r>
            <a:r>
              <a:rPr lang="fr-FR" b="1" dirty="0"/>
              <a:t>Nouvelle donne pétrolière et para pétrolière, </a:t>
            </a:r>
            <a:r>
              <a:rPr lang="fr-FR" dirty="0"/>
              <a:t>Bruno Floris, </a:t>
            </a:r>
            <a:r>
              <a:rPr lang="fr-FR" sz="2200" dirty="0" smtClean="0"/>
              <a:t>BSF </a:t>
            </a:r>
            <a:r>
              <a:rPr lang="fr-FR" sz="2200" dirty="0"/>
              <a:t>ENERGY CONSULTING</a:t>
            </a:r>
          </a:p>
          <a:p>
            <a:pPr marL="0" indent="0">
              <a:buNone/>
            </a:pPr>
            <a:r>
              <a:rPr lang="fr-FR" sz="2600" dirty="0" smtClean="0"/>
              <a:t>				Quantification </a:t>
            </a:r>
            <a:r>
              <a:rPr lang="fr-FR" sz="2600" dirty="0"/>
              <a:t>du challenge, </a:t>
            </a:r>
            <a:r>
              <a:rPr lang="fr-FR" sz="2600" dirty="0" smtClean="0"/>
              <a:t>Aymeric </a:t>
            </a:r>
            <a:r>
              <a:rPr lang="fr-FR" sz="2600" dirty="0"/>
              <a:t>de Villaret, Consultant</a:t>
            </a:r>
          </a:p>
          <a:p>
            <a:pPr marL="0" indent="0">
              <a:buNone/>
            </a:pPr>
            <a:r>
              <a:rPr lang="fr-FR" sz="1500" b="1" dirty="0" smtClean="0">
                <a:solidFill>
                  <a:srgbClr val="0070C0"/>
                </a:solidFill>
              </a:rPr>
              <a:t>10h40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/>
              <a:t>Changement </a:t>
            </a:r>
            <a:r>
              <a:rPr lang="fr-FR" b="1" dirty="0"/>
              <a:t>de paradigme, </a:t>
            </a:r>
            <a:r>
              <a:rPr lang="fr-FR" dirty="0"/>
              <a:t>Michel </a:t>
            </a:r>
            <a:r>
              <a:rPr lang="fr-FR" dirty="0" err="1"/>
              <a:t>Lenoël</a:t>
            </a:r>
            <a:r>
              <a:rPr lang="fr-FR" dirty="0"/>
              <a:t>, Dirigeant P+I</a:t>
            </a:r>
            <a:r>
              <a:rPr lang="fr-FR" b="1" dirty="0"/>
              <a:t> </a:t>
            </a:r>
            <a:endParaRPr lang="fr-FR" dirty="0"/>
          </a:p>
          <a:p>
            <a:pPr marL="0" indent="0">
              <a:buNone/>
            </a:pPr>
            <a:r>
              <a:rPr lang="fr-FR" sz="1500" b="1" dirty="0" smtClean="0">
                <a:solidFill>
                  <a:srgbClr val="0070C0"/>
                </a:solidFill>
              </a:rPr>
              <a:t>11h00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/>
              <a:t>Optimisation </a:t>
            </a:r>
            <a:r>
              <a:rPr lang="fr-FR" b="1" dirty="0"/>
              <a:t>des champs </a:t>
            </a:r>
            <a:r>
              <a:rPr lang="fr-FR" b="1" dirty="0" smtClean="0"/>
              <a:t>matures,</a:t>
            </a:r>
            <a:r>
              <a:rPr lang="fr-FR" dirty="0" smtClean="0"/>
              <a:t> </a:t>
            </a:r>
            <a:r>
              <a:rPr lang="fr-FR" dirty="0"/>
              <a:t>Michel Lecordier,</a:t>
            </a:r>
            <a:r>
              <a:rPr lang="fr-FR" b="1" dirty="0"/>
              <a:t> </a:t>
            </a:r>
            <a:r>
              <a:rPr lang="fr-FR" dirty="0"/>
              <a:t>Dirigeant ICAT</a:t>
            </a:r>
            <a:r>
              <a:rPr lang="fr-FR" b="1" dirty="0"/>
              <a:t>.</a:t>
            </a:r>
            <a:endParaRPr lang="fr-FR" dirty="0"/>
          </a:p>
          <a:p>
            <a:pPr marL="0" indent="0">
              <a:buNone/>
            </a:pPr>
            <a:r>
              <a:rPr lang="fr-FR" sz="1500" b="1" dirty="0" smtClean="0">
                <a:solidFill>
                  <a:srgbClr val="0070C0"/>
                </a:solidFill>
              </a:rPr>
              <a:t>11h20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/>
              <a:t>Impact </a:t>
            </a:r>
            <a:r>
              <a:rPr lang="fr-FR" b="1" dirty="0"/>
              <a:t>sur </a:t>
            </a:r>
            <a:r>
              <a:rPr lang="fr-FR" b="1" dirty="0" smtClean="0"/>
              <a:t>la sélection &amp; formation </a:t>
            </a:r>
            <a:r>
              <a:rPr lang="fr-FR" b="1" dirty="0"/>
              <a:t>du personnel </a:t>
            </a:r>
            <a:r>
              <a:rPr lang="fr-FR" dirty="0"/>
              <a:t>Jean Louis Rick, Consultant</a:t>
            </a:r>
          </a:p>
          <a:p>
            <a:pPr marL="0" indent="0">
              <a:buNone/>
            </a:pPr>
            <a:r>
              <a:rPr lang="fr-FR" sz="1500" b="1" dirty="0" smtClean="0">
                <a:solidFill>
                  <a:srgbClr val="0070C0"/>
                </a:solidFill>
              </a:rPr>
              <a:t>11h40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/>
              <a:t>Le </a:t>
            </a:r>
            <a:r>
              <a:rPr lang="fr-FR" b="1" dirty="0"/>
              <a:t>Contenu Local </a:t>
            </a:r>
            <a:r>
              <a:rPr lang="fr-FR" dirty="0"/>
              <a:t>Malcolm </a:t>
            </a:r>
            <a:r>
              <a:rPr lang="fr-FR" dirty="0" err="1"/>
              <a:t>Kaub</a:t>
            </a:r>
            <a:r>
              <a:rPr lang="fr-FR" dirty="0"/>
              <a:t> Responsable Commercial O&amp;G </a:t>
            </a:r>
            <a:r>
              <a:rPr lang="fr-FR" dirty="0" smtClean="0"/>
              <a:t>Eiffage,  	</a:t>
            </a:r>
          </a:p>
          <a:p>
            <a:pPr marL="0" indent="0">
              <a:buNone/>
            </a:pPr>
            <a:r>
              <a:rPr lang="fr-FR" dirty="0" smtClean="0"/>
              <a:t>Yves </a:t>
            </a:r>
            <a:r>
              <a:rPr lang="fr-FR" dirty="0"/>
              <a:t>Sinzot Dirigeant </a:t>
            </a:r>
            <a:r>
              <a:rPr lang="fr-FR" dirty="0" err="1"/>
              <a:t>Atex</a:t>
            </a:r>
            <a:r>
              <a:rPr lang="fr-FR" dirty="0"/>
              <a:t> System (avec input de D </a:t>
            </a:r>
            <a:r>
              <a:rPr lang="fr-FR" dirty="0" err="1"/>
              <a:t>Pandi</a:t>
            </a:r>
            <a:r>
              <a:rPr lang="fr-FR" dirty="0"/>
              <a:t> Total Congo</a:t>
            </a:r>
            <a:r>
              <a:rPr lang="fr-FR" dirty="0" smtClean="0"/>
              <a:t>)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Valérie Chaunu </a:t>
            </a:r>
            <a:r>
              <a:rPr lang="fr-FR" dirty="0" err="1" smtClean="0"/>
              <a:t>Aegide</a:t>
            </a:r>
            <a:r>
              <a:rPr lang="fr-FR" dirty="0" smtClean="0"/>
              <a:t> (témoignage Total Gabon)</a:t>
            </a:r>
          </a:p>
          <a:p>
            <a:pPr marL="0" indent="0">
              <a:buNone/>
            </a:pPr>
            <a:r>
              <a:rPr lang="fr-FR" sz="1500" b="1" dirty="0" smtClean="0">
                <a:solidFill>
                  <a:srgbClr val="0070C0"/>
                </a:solidFill>
              </a:rPr>
              <a:t>12h40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/>
              <a:t>Echange avec les participants </a:t>
            </a:r>
            <a:r>
              <a:rPr lang="fr-FR" dirty="0" smtClean="0"/>
              <a:t>suite à donner</a:t>
            </a:r>
            <a:endParaRPr lang="fr-FR" dirty="0"/>
          </a:p>
        </p:txBody>
      </p:sp>
      <p:pic>
        <p:nvPicPr>
          <p:cNvPr id="4" name="Picture 7" descr="acp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899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2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8882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62512" y="775256"/>
            <a:ext cx="821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Sociétal dans RSE (INSEE) Relations avec les clients, les fournisseurs, la société civile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7" descr="acp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07"/>
            <a:ext cx="84899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6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103</Words>
  <Application>Microsoft Office PowerPoint</Application>
  <PresentationFormat>Grand écran</PresentationFormat>
  <Paragraphs>26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Andalus</vt:lpstr>
      <vt:lpstr>Arial</vt:lpstr>
      <vt:lpstr>Calibri</vt:lpstr>
      <vt:lpstr>Calibri Light</vt:lpstr>
      <vt:lpstr>Thème Office</vt:lpstr>
      <vt:lpstr>Présentation PowerPoint</vt:lpstr>
      <vt:lpstr>Merci à Jean Marie Bacon Administrateur ACP</vt:lpstr>
      <vt:lpstr>Présentation PowerPoint</vt:lpstr>
      <vt:lpstr>Présentation PowerPoint</vt:lpstr>
      <vt:lpstr>Présentation PowerPoint</vt:lpstr>
      <vt:lpstr>Présentation PowerPoint</vt:lpstr>
      <vt:lpstr>Impact sociétal de la chute du brut sur les activités pétrolières et para pétrolières</vt:lpstr>
      <vt:lpstr>Impact sociétal de la chute du brut sur les activités pétrolières et para pétrolières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 parapétrolière 2013-2014</dc:title>
  <dc:creator>Jean louis Gaillard</dc:creator>
  <cp:lastModifiedBy>Jean louis Gaillard</cp:lastModifiedBy>
  <cp:revision>30</cp:revision>
  <cp:lastPrinted>2015-10-23T18:29:57Z</cp:lastPrinted>
  <dcterms:created xsi:type="dcterms:W3CDTF">2015-10-12T16:22:49Z</dcterms:created>
  <dcterms:modified xsi:type="dcterms:W3CDTF">2015-10-23T19:29:08Z</dcterms:modified>
</cp:coreProperties>
</file>