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360" r:id="rId4"/>
    <p:sldId id="329" r:id="rId5"/>
    <p:sldId id="330" r:id="rId6"/>
    <p:sldId id="303" r:id="rId7"/>
    <p:sldId id="305" r:id="rId8"/>
    <p:sldId id="366" r:id="rId9"/>
    <p:sldId id="364" r:id="rId10"/>
    <p:sldId id="352" r:id="rId11"/>
    <p:sldId id="367" r:id="rId12"/>
    <p:sldId id="339" r:id="rId13"/>
    <p:sldId id="340" r:id="rId14"/>
    <p:sldId id="317" r:id="rId15"/>
    <p:sldId id="296" r:id="rId16"/>
    <p:sldId id="343" r:id="rId17"/>
    <p:sldId id="354" r:id="rId18"/>
    <p:sldId id="342" r:id="rId19"/>
    <p:sldId id="334" r:id="rId20"/>
    <p:sldId id="349" r:id="rId21"/>
    <p:sldId id="327" r:id="rId22"/>
    <p:sldId id="357" r:id="rId23"/>
    <p:sldId id="326" r:id="rId24"/>
    <p:sldId id="271" r:id="rId25"/>
    <p:sldId id="293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292286"/>
    <a:srgbClr val="FFFFCC"/>
    <a:srgbClr val="CCFFCC"/>
    <a:srgbClr val="99FF99"/>
    <a:srgbClr val="99FFCC"/>
    <a:srgbClr val="24A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434" autoAdjust="0"/>
  </p:normalViewPr>
  <p:slideViewPr>
    <p:cSldViewPr>
      <p:cViewPr>
        <p:scale>
          <a:sx n="81" d="100"/>
          <a:sy n="81" d="100"/>
        </p:scale>
        <p:origin x="-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\Desktop\BFU\BP%20Statistical%20Review%20of%20World%20Energy\TURKMEN%20GAS%201985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'Turkm Iran'!$A$6</c:f>
              <c:strCache>
                <c:ptCount val="1"/>
                <c:pt idx="0">
                  <c:v>Consumption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'Turkm Iran'!$B$5:$AD$5</c:f>
              <c:numCache>
                <c:formatCode>General</c:formatCode>
                <c:ptCount val="2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</c:numCache>
            </c:numRef>
          </c:cat>
          <c:val>
            <c:numRef>
              <c:f>'Turkm Iran'!$B$6:$AD$6</c:f>
              <c:numCache>
                <c:formatCode>[&gt;=0.05]0.0;[=0]\-;\^</c:formatCode>
                <c:ptCount val="29"/>
                <c:pt idx="0">
                  <c:v>8.3798193978595705</c:v>
                </c:pt>
                <c:pt idx="1">
                  <c:v>13.574358847661401</c:v>
                </c:pt>
                <c:pt idx="2">
                  <c:v>13.4838128202907</c:v>
                </c:pt>
                <c:pt idx="3">
                  <c:v>13.6649048750321</c:v>
                </c:pt>
                <c:pt idx="4">
                  <c:v>14.117635020935101</c:v>
                </c:pt>
                <c:pt idx="5">
                  <c:v>9.5116447562823705</c:v>
                </c:pt>
                <c:pt idx="6">
                  <c:v>9.3208513440512704</c:v>
                </c:pt>
                <c:pt idx="7">
                  <c:v>9.0502911804939803</c:v>
                </c:pt>
                <c:pt idx="8">
                  <c:v>9.0502911804939803</c:v>
                </c:pt>
                <c:pt idx="9">
                  <c:v>9.8641275173249792</c:v>
                </c:pt>
                <c:pt idx="10">
                  <c:v>7.7826467773952901</c:v>
                </c:pt>
                <c:pt idx="11">
                  <c:v>9.6830354535339005</c:v>
                </c:pt>
                <c:pt idx="12">
                  <c:v>9.7735814899543207</c:v>
                </c:pt>
                <c:pt idx="13">
                  <c:v>9.9546735446956305</c:v>
                </c:pt>
                <c:pt idx="14">
                  <c:v>10.9506798638724</c:v>
                </c:pt>
                <c:pt idx="15">
                  <c:v>12.217246337556601</c:v>
                </c:pt>
                <c:pt idx="16">
                  <c:v>12.4888844287184</c:v>
                </c:pt>
                <c:pt idx="17">
                  <c:v>12.8510685472507</c:v>
                </c:pt>
                <c:pt idx="18">
                  <c:v>14.208181048305701</c:v>
                </c:pt>
                <c:pt idx="19">
                  <c:v>15.0230953127412</c:v>
                </c:pt>
                <c:pt idx="20">
                  <c:v>16.1085973244444</c:v>
                </c:pt>
                <c:pt idx="21">
                  <c:v>18.3710407688888</c:v>
                </c:pt>
                <c:pt idx="22">
                  <c:v>21.266968377777701</c:v>
                </c:pt>
                <c:pt idx="23">
                  <c:v>20.542986475555502</c:v>
                </c:pt>
                <c:pt idx="24">
                  <c:v>19.931357514784398</c:v>
                </c:pt>
                <c:pt idx="25">
                  <c:v>22.619683313211102</c:v>
                </c:pt>
                <c:pt idx="26">
                  <c:v>23.4</c:v>
                </c:pt>
                <c:pt idx="27">
                  <c:v>26.4</c:v>
                </c:pt>
                <c:pt idx="28">
                  <c:v>22.3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'Turkm Iran'!$A$7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'Turkm Iran'!$B$5:$AD$5</c:f>
              <c:numCache>
                <c:formatCode>General</c:formatCode>
                <c:ptCount val="2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</c:numCache>
            </c:numRef>
          </c:cat>
          <c:val>
            <c:numRef>
              <c:f>'Turkm Iran'!$B$7:$AD$7</c:f>
              <c:numCache>
                <c:formatCode>0.0</c:formatCode>
                <c:ptCount val="29"/>
                <c:pt idx="0">
                  <c:v>75.285068057333305</c:v>
                </c:pt>
                <c:pt idx="1">
                  <c:v>76.651583897777698</c:v>
                </c:pt>
                <c:pt idx="2">
                  <c:v>79.7285069822222</c:v>
                </c:pt>
                <c:pt idx="3">
                  <c:v>79.909502457777705</c:v>
                </c:pt>
                <c:pt idx="4">
                  <c:v>81.357466262222204</c:v>
                </c:pt>
                <c:pt idx="5">
                  <c:v>79.4570137688888</c:v>
                </c:pt>
                <c:pt idx="6">
                  <c:v>76.289592946666602</c:v>
                </c:pt>
                <c:pt idx="7">
                  <c:v>54.389140404444397</c:v>
                </c:pt>
                <c:pt idx="8">
                  <c:v>59.095022768888803</c:v>
                </c:pt>
                <c:pt idx="9">
                  <c:v>32.307685490738997</c:v>
                </c:pt>
                <c:pt idx="10">
                  <c:v>29.2307693022222</c:v>
                </c:pt>
                <c:pt idx="11">
                  <c:v>31.854955344836</c:v>
                </c:pt>
                <c:pt idx="12">
                  <c:v>15.6558395857811</c:v>
                </c:pt>
                <c:pt idx="13">
                  <c:v>12</c:v>
                </c:pt>
                <c:pt idx="14">
                  <c:v>20.633715317406299</c:v>
                </c:pt>
                <c:pt idx="15">
                  <c:v>42.533997117546598</c:v>
                </c:pt>
                <c:pt idx="16">
                  <c:v>46.425320511674101</c:v>
                </c:pt>
                <c:pt idx="17">
                  <c:v>48.416255213373397</c:v>
                </c:pt>
                <c:pt idx="18">
                  <c:v>53.471493343377702</c:v>
                </c:pt>
                <c:pt idx="19">
                  <c:v>52.760181124444401</c:v>
                </c:pt>
                <c:pt idx="20">
                  <c:v>57.013574800000001</c:v>
                </c:pt>
                <c:pt idx="21">
                  <c:v>60.361991097777697</c:v>
                </c:pt>
                <c:pt idx="22">
                  <c:v>65.429864413333306</c:v>
                </c:pt>
                <c:pt idx="23">
                  <c:v>66.063348577777703</c:v>
                </c:pt>
                <c:pt idx="24">
                  <c:v>36.380090586666597</c:v>
                </c:pt>
                <c:pt idx="25">
                  <c:v>42.352941280000003</c:v>
                </c:pt>
                <c:pt idx="26">
                  <c:v>59.548416435155502</c:v>
                </c:pt>
                <c:pt idx="27">
                  <c:v>62.3</c:v>
                </c:pt>
                <c:pt idx="28">
                  <c:v>62.3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82432"/>
        <c:axId val="25283968"/>
      </c:lineChart>
      <c:catAx>
        <c:axId val="2528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fr-FR"/>
          </a:p>
        </c:txPr>
        <c:crossAx val="25283968"/>
        <c:crosses val="autoZero"/>
        <c:auto val="1"/>
        <c:lblAlgn val="ctr"/>
        <c:lblOffset val="100"/>
        <c:noMultiLvlLbl val="0"/>
      </c:catAx>
      <c:valAx>
        <c:axId val="2528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Bcm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72758457276173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[&gt;=0.05]0.0;[=0]\-;\^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5282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226662694570643"/>
          <c:y val="0.44050712389429875"/>
          <c:w val="0.13291856706635882"/>
          <c:h val="0.14060761520263132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6851-3C64-46FC-B69C-20ACE6C7F16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DAC3-FE88-4DB8-9A0D-E7C0838EFCA6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5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05BEC-D826-42B8-A1FE-CAE5B69C1F8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DFD1A-7E04-48B8-B8EA-DE38AA8F5B5F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6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480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6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F256E-56B1-4E6D-83A5-80B83D2FBFC8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96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E30D-8A67-48A5-AA02-2E1F1721E51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103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91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E30D-8A67-48A5-AA02-2E1F1721E5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54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E30D-8A67-48A5-AA02-2E1F1721E51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44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E30D-8A67-48A5-AA02-2E1F1721E51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19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E30D-8A67-48A5-AA02-2E1F1721E51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85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51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E30D-8A67-48A5-AA02-2E1F1721E51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2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6A91A8-0757-4426-8013-02A07AD9B647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Formation en salle des techniciens des 4 pays et sur site</a:t>
            </a:r>
          </a:p>
        </p:txBody>
      </p:sp>
    </p:spTree>
    <p:extLst>
      <p:ext uri="{BB962C8B-B14F-4D97-AF65-F5344CB8AC3E}">
        <p14:creationId xmlns:p14="http://schemas.microsoft.com/office/powerpoint/2010/main" val="65399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6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1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A72793-BF20-4020-A065-BE8BB4E8E197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7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7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3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8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FD1A-7E04-48B8-B8EA-DE38AA8F5B5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6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9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4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82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3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7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9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4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41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61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0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‹N°›</a:t>
            </a:fld>
            <a:endParaRPr lang="ru-RU"/>
          </a:p>
        </p:txBody>
      </p:sp>
      <p:pic>
        <p:nvPicPr>
          <p:cNvPr id="7" name="Picture 3" descr="acp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2" y="0"/>
            <a:ext cx="833438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9B7D1-97C9-429A-8E8A-A57FB710A1B9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B4ED7-391F-49D3-A559-BF07F5A57A96}" type="slidenum">
              <a:rPr lang="ru-RU" smtClean="0"/>
              <a:t>‹N°›</a:t>
            </a:fld>
            <a:endParaRPr lang="ru-RU"/>
          </a:p>
        </p:txBody>
      </p:sp>
      <p:pic>
        <p:nvPicPr>
          <p:cNvPr id="7" name="Picture 3" descr="acp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2" y="0"/>
            <a:ext cx="833438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7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vesti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517232"/>
            <a:ext cx="7772400" cy="1198984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PhD Dissertation</a:t>
            </a:r>
            <a:b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Caspian Region Environmental and Energy Studies </a:t>
            </a:r>
            <a:r>
              <a:rPr lang="en-GB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Center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Berlin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406896"/>
          </a:xfrm>
        </p:spPr>
        <p:txBody>
          <a:bodyPr>
            <a:normAutofit/>
          </a:bodyPr>
          <a:lstStyle/>
          <a:p>
            <a:r>
              <a:rPr lang="en-GB" sz="2000" i="1" dirty="0" smtClean="0">
                <a:solidFill>
                  <a:schemeClr val="bg2">
                    <a:lumMod val="25000"/>
                  </a:schemeClr>
                </a:solidFill>
              </a:rPr>
              <a:t>By Igor Korobov (2015)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20688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East Corridor of Turkmen Gas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xport</a:t>
            </a:r>
            <a:endParaRPr lang="ru-RU" sz="2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http://ru.china-embassy.org/rus/zgxw/W020090923385208625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750" y="1196752"/>
            <a:ext cx="6206586" cy="458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Change in the Energy Policy</a:t>
            </a:r>
            <a:endParaRPr lang="ru-RU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904" y="1556792"/>
            <a:ext cx="8064896" cy="172180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Turkmenistan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has been using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pipeline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projects,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both constructed and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discussed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to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bargain a better gas price</a:t>
            </a:r>
          </a:p>
          <a:p>
            <a:pPr marL="0" lvl="0" indent="0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Turkmenistan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had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reconsider its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energy policy in a number of directions: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- to accept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lower gas price</a:t>
            </a:r>
          </a:p>
          <a:p>
            <a:pPr marL="0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- to allow foreign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ownership in onshore gas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projects</a:t>
            </a:r>
          </a:p>
          <a:p>
            <a:pPr marL="0" indent="0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Turkmenistan has switched dependence from Russia to dependence from China.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4896544"/>
          </a:xfrm>
        </p:spPr>
        <p:txBody>
          <a:bodyPr>
            <a:noAutofit/>
          </a:bodyPr>
          <a:lstStyle/>
          <a:p>
            <a:pPr marL="342900" lvl="1" indent="-342900">
              <a:spcBef>
                <a:spcPct val="0"/>
              </a:spcBef>
              <a:buNone/>
            </a:pPr>
            <a:r>
              <a:rPr lang="en-US" dirty="0" smtClean="0"/>
              <a:t>Russia/ Gazprom as the traditional actor</a:t>
            </a:r>
          </a:p>
          <a:p>
            <a:pPr marL="742950" lvl="2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800" dirty="0" smtClean="0"/>
              <a:t>blocking Central Asian gas supply to EU</a:t>
            </a:r>
          </a:p>
          <a:p>
            <a:pPr marL="742950" lvl="2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800" dirty="0" smtClean="0"/>
              <a:t>uninterested in Turkmen </a:t>
            </a:r>
            <a:r>
              <a:rPr lang="en-US" sz="1800" dirty="0"/>
              <a:t>gas</a:t>
            </a:r>
            <a:r>
              <a:rPr lang="en-US" sz="1800" dirty="0" smtClean="0"/>
              <a:t>, due to the high price, </a:t>
            </a:r>
            <a:r>
              <a:rPr lang="en-US" sz="1700" dirty="0" smtClean="0"/>
              <a:t>but forced to buy due to:</a:t>
            </a:r>
          </a:p>
          <a:p>
            <a:pPr marL="1200150" lvl="3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dirty="0" smtClean="0"/>
              <a:t>the gas contact in place</a:t>
            </a:r>
          </a:p>
          <a:p>
            <a:pPr marL="1200150" lvl="3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dirty="0" smtClean="0"/>
              <a:t>preserving political influence in Turkmenistan</a:t>
            </a:r>
          </a:p>
          <a:p>
            <a:pPr marL="742950" lvl="2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800" dirty="0" smtClean="0"/>
              <a:t>offered to participate in TAPI</a:t>
            </a:r>
            <a:endParaRPr lang="en-US" sz="2800" dirty="0" smtClean="0"/>
          </a:p>
          <a:p>
            <a:pPr marL="342900" lvl="1" indent="-342900">
              <a:spcBef>
                <a:spcPct val="0"/>
              </a:spcBef>
              <a:buNone/>
            </a:pPr>
            <a:endParaRPr lang="en-US" sz="3200" dirty="0" smtClean="0"/>
          </a:p>
          <a:p>
            <a:pPr marL="342900" lvl="1" indent="-342900">
              <a:spcBef>
                <a:spcPct val="0"/>
              </a:spcBef>
              <a:buNone/>
            </a:pPr>
            <a:r>
              <a:rPr lang="en-US" dirty="0" smtClean="0"/>
              <a:t>Iran</a:t>
            </a:r>
            <a:r>
              <a:rPr lang="en-US" dirty="0"/>
              <a:t>, the regional power</a:t>
            </a:r>
          </a:p>
          <a:p>
            <a:pPr marL="742950" lvl="2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800" dirty="0"/>
              <a:t>blocking Central Asian gas supply to EU</a:t>
            </a:r>
          </a:p>
          <a:p>
            <a:pPr marL="742950" lvl="2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800" dirty="0"/>
              <a:t>blocking Central Asian gas </a:t>
            </a:r>
            <a:r>
              <a:rPr lang="en-US" sz="1800" dirty="0" smtClean="0"/>
              <a:t>supply to Pakistan and India</a:t>
            </a:r>
            <a:endParaRPr lang="en-US" sz="1800" dirty="0"/>
          </a:p>
          <a:p>
            <a:pPr marL="742950" lvl="2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800" dirty="0"/>
              <a:t>uninterested in Turkmen gas, due to the high price, but </a:t>
            </a:r>
            <a:r>
              <a:rPr lang="en-US" sz="1800" dirty="0" smtClean="0"/>
              <a:t>forced to </a:t>
            </a:r>
            <a:r>
              <a:rPr lang="en-US" sz="1800" dirty="0"/>
              <a:t>buy due to:</a:t>
            </a:r>
          </a:p>
          <a:p>
            <a:pPr marL="1200150" lvl="3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dirty="0"/>
              <a:t>the contact in place</a:t>
            </a:r>
          </a:p>
          <a:p>
            <a:pPr marL="1200150" lvl="3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dirty="0"/>
              <a:t>preserving political influence in the country</a:t>
            </a:r>
            <a:endParaRPr lang="en-US" sz="1800" dirty="0"/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1800" dirty="0" smtClean="0"/>
              <a:t>interested </a:t>
            </a:r>
            <a:r>
              <a:rPr lang="en-US" sz="1800" dirty="0"/>
              <a:t>in </a:t>
            </a:r>
            <a:r>
              <a:rPr lang="en-US" sz="1800" dirty="0" smtClean="0"/>
              <a:t>European, Pakistani, Chinese gas market</a:t>
            </a:r>
            <a:endParaRPr lang="en-US" sz="1800" dirty="0"/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1800" dirty="0" smtClean="0"/>
              <a:t>interested </a:t>
            </a:r>
            <a:r>
              <a:rPr lang="en-US" sz="1800" dirty="0"/>
              <a:t>in </a:t>
            </a:r>
            <a:r>
              <a:rPr lang="en-US" sz="1800" dirty="0" smtClean="0"/>
              <a:t>cheaper Turkmen (barter deals) </a:t>
            </a:r>
            <a:r>
              <a:rPr lang="en-US" sz="1800" dirty="0"/>
              <a:t>gas for its northern </a:t>
            </a:r>
            <a:r>
              <a:rPr lang="en-US" sz="1800" dirty="0" smtClean="0"/>
              <a:t>regions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GB" sz="1800" dirty="0" smtClean="0"/>
              <a:t>interested </a:t>
            </a:r>
            <a:r>
              <a:rPr lang="en-GB" sz="1800" dirty="0"/>
              <a:t>to be a reseller of the Turkmen gas rather that a transit </a:t>
            </a:r>
            <a:r>
              <a:rPr lang="en-GB" sz="1800" dirty="0" smtClean="0"/>
              <a:t>country</a:t>
            </a:r>
            <a:endParaRPr lang="en-US" sz="18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392"/>
            <a:ext cx="8229600" cy="102634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Major Actors</a:t>
            </a:r>
            <a:endParaRPr lang="ru-RU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52628"/>
            <a:ext cx="8229600" cy="10001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Minor Actors</a:t>
            </a:r>
            <a:endParaRPr lang="ru-RU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48024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European Union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iversification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Reduction of Russian political influence 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USA, purely political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political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support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the TAPI </a:t>
            </a:r>
          </a:p>
          <a:p>
            <a:pPr marL="1200150" lvl="2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initiate China-India tensions over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energy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political support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Transcaspian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India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cheaper gas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diversification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Pakistan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nterested in cheaper gas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iversification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 political influence on India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interested in Iranian gas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Kazakhstan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potential main actor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6054"/>
            <a:ext cx="9180512" cy="67664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ow it </a:t>
            </a:r>
            <a:r>
              <a:rPr lang="en-US" dirty="0" smtClean="0">
                <a:solidFill>
                  <a:srgbClr val="002060"/>
                </a:solidFill>
              </a:rPr>
              <a:t>has </a:t>
            </a:r>
            <a:r>
              <a:rPr 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started</a:t>
            </a:r>
            <a:endParaRPr lang="ru-RU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157192"/>
            <a:ext cx="371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September 4, 2013 </a:t>
            </a:r>
          </a:p>
          <a:p>
            <a:r>
              <a:rPr lang="en-US" b="1" dirty="0"/>
              <a:t>C</a:t>
            </a:r>
            <a:r>
              <a:rPr lang="en-US" b="1" dirty="0" smtClean="0"/>
              <a:t>ontract extended  to 65 bcm</a:t>
            </a:r>
            <a:endParaRPr lang="ru-RU" b="1" dirty="0"/>
          </a:p>
        </p:txBody>
      </p:sp>
      <p:pic>
        <p:nvPicPr>
          <p:cNvPr id="25602" name="Picture 2" descr="http://english.peopledaily.com.cn/200604/04/images/F20060404051716113931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3" y="645768"/>
            <a:ext cx="4490389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79446" y="1196752"/>
            <a:ext cx="364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April 3, 2006 General Agreement on gas pipeline signed by Niyazov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08863" y="2217404"/>
            <a:ext cx="332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July 17, 2007 PSA signed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3790781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June 24, 2009</a:t>
            </a:r>
          </a:p>
          <a:p>
            <a:r>
              <a:rPr lang="en-US" b="1" dirty="0"/>
              <a:t>C</a:t>
            </a:r>
            <a:r>
              <a:rPr lang="en-US" b="1" dirty="0" smtClean="0"/>
              <a:t>ontract extended up to 40 bcm by 2014</a:t>
            </a:r>
            <a:endParaRPr lang="ru-RU" b="1" dirty="0"/>
          </a:p>
        </p:txBody>
      </p:sp>
      <p:pic>
        <p:nvPicPr>
          <p:cNvPr id="12" name="Picture 2" descr="http://www.akorda.kz/pictures/f0000000000000000001/nursultan_nazarbaev_s_liderami_turkmenistana_kitaya_original_1267015292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748"/>
            <a:ext cx="5143504" cy="30712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2" y="278092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July 17, 2007 Gas </a:t>
            </a:r>
            <a:r>
              <a:rPr lang="en-US" b="1" dirty="0"/>
              <a:t>purchase contract for up to 30 bcm by 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did China </a:t>
            </a:r>
            <a:r>
              <a:rPr lang="ru-RU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choose</a:t>
            </a:r>
            <a:r>
              <a:rPr lang="ru-RU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Turkmenistan?</a:t>
            </a:r>
            <a:endParaRPr lang="ru-RU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80833"/>
          </a:xfrm>
        </p:spPr>
        <p:txBody>
          <a:bodyPr>
            <a:noAutofit/>
          </a:bodyPr>
          <a:lstStyle/>
          <a:p>
            <a:r>
              <a:rPr lang="en-US" sz="2300" dirty="0" smtClean="0"/>
              <a:t>China has reserved a bargaining “card” for future gas trade</a:t>
            </a:r>
          </a:p>
          <a:p>
            <a:r>
              <a:rPr lang="en-US" sz="2300" dirty="0"/>
              <a:t>P</a:t>
            </a:r>
            <a:r>
              <a:rPr lang="en-US" sz="2300" dirty="0" smtClean="0"/>
              <a:t>rice in Turkmenistan was lower than price offered by Russia</a:t>
            </a:r>
            <a:endParaRPr lang="en-US" sz="2300" dirty="0"/>
          </a:p>
          <a:p>
            <a:r>
              <a:rPr lang="en-US" sz="2300" dirty="0" smtClean="0"/>
              <a:t>Loan requested US$ 4 </a:t>
            </a:r>
            <a:r>
              <a:rPr lang="en-US" sz="2300" dirty="0" err="1" smtClean="0"/>
              <a:t>bln</a:t>
            </a:r>
            <a:r>
              <a:rPr lang="en-US" sz="2300" dirty="0" smtClean="0"/>
              <a:t> vs. US$ 25 </a:t>
            </a:r>
            <a:r>
              <a:rPr lang="en-US" sz="2300" dirty="0" err="1" smtClean="0"/>
              <a:t>bln</a:t>
            </a:r>
            <a:r>
              <a:rPr lang="en-US" sz="2300" dirty="0" smtClean="0"/>
              <a:t> for gas field development</a:t>
            </a:r>
          </a:p>
          <a:p>
            <a:r>
              <a:rPr lang="en-GB" sz="2300" dirty="0" smtClean="0"/>
              <a:t>Internationally weak Turkmenistan lacked support from the West and no longer had strong political ties with Russia (gas supply disruption in 1997 and 2009)</a:t>
            </a:r>
          </a:p>
          <a:p>
            <a:r>
              <a:rPr lang="en-GB" sz="2300" dirty="0" smtClean="0"/>
              <a:t>Turkmenistan can be vulnerable to a pressure related to gas supply stability and beneficial gas pricing</a:t>
            </a:r>
          </a:p>
          <a:p>
            <a:r>
              <a:rPr lang="en-GB" sz="2300" dirty="0" smtClean="0"/>
              <a:t>A possibility of expanding political influence onto the transit countries (Kazakhstan, Uzbekistan, </a:t>
            </a:r>
            <a:r>
              <a:rPr lang="en-GB" sz="2300" dirty="0" err="1" smtClean="0"/>
              <a:t>Kyrgystan</a:t>
            </a:r>
            <a:r>
              <a:rPr lang="en-GB" sz="2300" dirty="0" smtClean="0"/>
              <a:t>)</a:t>
            </a:r>
            <a:endParaRPr lang="en-GB" sz="2300" dirty="0"/>
          </a:p>
          <a:p>
            <a:r>
              <a:rPr lang="en-GB" sz="2300" dirty="0" smtClean="0"/>
              <a:t>China’s interest in upstream projects was satisfied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557808"/>
            <a:ext cx="2643206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Altai gas pipeline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gazprom.com/f/posts/59/990512/map_altai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6286544" cy="63249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00826" y="178559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Length: 2,600 km</a:t>
            </a:r>
          </a:p>
          <a:p>
            <a:pPr algn="ctr"/>
            <a:r>
              <a:rPr lang="en-US" b="1" dirty="0" smtClean="0"/>
              <a:t>Capacity: 30 bcm/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2264" y="3857628"/>
            <a:ext cx="25003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Memorandum of understanding signed in March, 2006</a:t>
            </a:r>
          </a:p>
          <a:p>
            <a:endParaRPr lang="en-US" sz="1700" b="1" dirty="0" smtClean="0"/>
          </a:p>
          <a:p>
            <a:r>
              <a:rPr lang="en-US" sz="1700" b="1" dirty="0" smtClean="0"/>
              <a:t>The export contract WAS expected to be signed in </a:t>
            </a:r>
            <a:r>
              <a:rPr lang="en-US" sz="1700" b="1" u="sng" dirty="0" smtClean="0"/>
              <a:t>mid-2011</a:t>
            </a:r>
            <a:r>
              <a:rPr lang="en-US" sz="1700" b="1" dirty="0" smtClean="0"/>
              <a:t>. </a:t>
            </a:r>
          </a:p>
          <a:p>
            <a:r>
              <a:rPr lang="en-US" sz="1700" b="1" dirty="0" smtClean="0"/>
              <a:t>First supplies are planned for late 2015. Contract period will be 30 years.</a:t>
            </a:r>
            <a:endParaRPr lang="ru-RU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651947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Gazprom (2011)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2786058"/>
            <a:ext cx="27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 base: </a:t>
            </a:r>
            <a:r>
              <a:rPr lang="en-US" dirty="0" err="1" smtClean="0"/>
              <a:t>Kovykta</a:t>
            </a:r>
            <a:endParaRPr lang="en-US" dirty="0" smtClean="0"/>
          </a:p>
          <a:p>
            <a:pPr algn="ctr"/>
            <a:r>
              <a:rPr lang="en-US" dirty="0" smtClean="0"/>
              <a:t>Est. reserves: ~ 2 </a:t>
            </a:r>
            <a:r>
              <a:rPr lang="en-US" dirty="0" err="1" smtClean="0"/>
              <a:t>tcm</a:t>
            </a:r>
            <a:endParaRPr lang="en-US" dirty="0" smtClean="0"/>
          </a:p>
          <a:p>
            <a:pPr algn="ctr"/>
            <a:r>
              <a:rPr lang="en-US" dirty="0" smtClean="0"/>
              <a:t>Owner: Gazprom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8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 of Siberia Project</a:t>
            </a:r>
            <a:endParaRPr lang="ru-RU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USER\Desktop\2013-12-18-map-sila-sib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7168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Annual capacity: 60 bcm</a:t>
            </a:r>
          </a:p>
          <a:p>
            <a:r>
              <a:rPr lang="en-GB" dirty="0" smtClean="0"/>
              <a:t>Estimated cost: US$ 46 to unlimited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8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45016" cy="100012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West-to-East gas pipeline, </a:t>
            </a:r>
            <a:r>
              <a:rPr lang="en-US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endParaRPr lang="ru-RU" sz="3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52" y="857232"/>
            <a:ext cx="8229600" cy="839775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From </a:t>
            </a:r>
            <a:r>
              <a:rPr lang="en-US" sz="1800" b="1" dirty="0" err="1" smtClean="0"/>
              <a:t>Zhongwei</a:t>
            </a:r>
            <a:r>
              <a:rPr lang="en-US" sz="1800" b="1" dirty="0" smtClean="0"/>
              <a:t> (Ningxia) </a:t>
            </a:r>
            <a:r>
              <a:rPr lang="en-GB" sz="1800" b="1" dirty="0" smtClean="0"/>
              <a:t>to </a:t>
            </a:r>
            <a:r>
              <a:rPr lang="en-US" sz="1800" b="1" dirty="0" smtClean="0"/>
              <a:t>Guangzhou (</a:t>
            </a:r>
            <a:r>
              <a:rPr lang="en-GB" sz="1800" b="1" dirty="0" smtClean="0"/>
              <a:t>Guangdong)</a:t>
            </a:r>
          </a:p>
          <a:p>
            <a:r>
              <a:rPr lang="en-GB" sz="1800" b="1" dirty="0" smtClean="0"/>
              <a:t>Capacity was upgraded from 30 to 45 bcm</a:t>
            </a:r>
          </a:p>
          <a:p>
            <a:r>
              <a:rPr lang="en-US" sz="1800" b="1" dirty="0" smtClean="0"/>
              <a:t>Length 2,477km</a:t>
            </a:r>
          </a:p>
          <a:p>
            <a:r>
              <a:rPr lang="en-US" sz="1800" b="1" dirty="0" smtClean="0"/>
              <a:t>Cost $15 billion</a:t>
            </a:r>
          </a:p>
        </p:txBody>
      </p:sp>
      <p:pic>
        <p:nvPicPr>
          <p:cNvPr id="4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36" y="2533064"/>
            <a:ext cx="6724664" cy="4324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2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143000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solidFill>
                  <a:srgbClr val="002060"/>
                </a:solidFill>
              </a:rPr>
              <a:t>Why Turkmenistan accepted </a:t>
            </a:r>
            <a:br>
              <a:rPr lang="en-US" sz="3300" b="1" dirty="0" smtClean="0">
                <a:solidFill>
                  <a:srgbClr val="002060"/>
                </a:solidFill>
              </a:rPr>
            </a:br>
            <a:r>
              <a:rPr lang="en-US" sz="3300" b="1" dirty="0" smtClean="0">
                <a:solidFill>
                  <a:srgbClr val="002060"/>
                </a:solidFill>
              </a:rPr>
              <a:t>the Chinese offer</a:t>
            </a:r>
            <a:endParaRPr lang="ru-RU" sz="33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953" y="1700808"/>
            <a:ext cx="7839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Non-Russian gas pipeline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 lack of trust after the 1996-1997 gas crisis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Undermining the transit of Turkmen gas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The cessation of gas purchase in April 2009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 fear of Russian political influence on any pipeline involved</a:t>
            </a:r>
          </a:p>
          <a:p>
            <a:pPr marL="0" lvl="1"/>
            <a:endParaRPr lang="en-US" sz="2200" b="1" dirty="0" smtClean="0"/>
          </a:p>
          <a:p>
            <a:pPr marL="0" lvl="1"/>
            <a:r>
              <a:rPr lang="en-US" sz="2200" dirty="0" smtClean="0"/>
              <a:t>This was confirmed by the </a:t>
            </a:r>
            <a:r>
              <a:rPr lang="en-US" sz="2200" dirty="0"/>
              <a:t>refusal to consider </a:t>
            </a:r>
            <a:r>
              <a:rPr lang="en-US" sz="2200" dirty="0" err="1"/>
              <a:t>Rosneft</a:t>
            </a:r>
            <a:r>
              <a:rPr lang="en-US" sz="2200" dirty="0"/>
              <a:t> participation in TAPI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Maintaining control over main gas asset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Obtaining </a:t>
            </a:r>
            <a:r>
              <a:rPr lang="en-US" sz="2200" u="sng" dirty="0"/>
              <a:t>preferential </a:t>
            </a:r>
            <a:r>
              <a:rPr lang="en-US" sz="2200" u="sng" dirty="0" smtClean="0"/>
              <a:t>loans</a:t>
            </a:r>
            <a:r>
              <a:rPr lang="en-US" sz="2200" dirty="0" smtClean="0"/>
              <a:t> allowing </a:t>
            </a:r>
            <a:r>
              <a:rPr lang="en-US" sz="2200" dirty="0"/>
              <a:t>a sole ownership </a:t>
            </a:r>
            <a:r>
              <a:rPr lang="en-US" sz="2200" dirty="0" smtClean="0"/>
              <a:t>over giant Galkynysh gas field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r>
              <a:rPr lang="en-US" sz="2200" b="1" dirty="0" smtClean="0"/>
              <a:t>A lack of progress on pipeline construction with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19812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The </a:t>
            </a:r>
            <a:r>
              <a:rPr lang="en-GB" dirty="0">
                <a:solidFill>
                  <a:srgbClr val="002060"/>
                </a:solidFill>
              </a:rPr>
              <a:t>G</a:t>
            </a:r>
            <a:r>
              <a:rPr lang="en-GB" dirty="0" smtClean="0">
                <a:solidFill>
                  <a:srgbClr val="002060"/>
                </a:solidFill>
              </a:rPr>
              <a:t>rowth of </a:t>
            </a:r>
            <a:r>
              <a:rPr lang="en-GB" sz="3600" b="1" dirty="0" smtClean="0">
                <a:solidFill>
                  <a:srgbClr val="002060"/>
                </a:solidFill>
              </a:rPr>
              <a:t>China Influence 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in Turkmenistan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32248"/>
            <a:ext cx="6912768" cy="377301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3000" dirty="0" smtClean="0"/>
              <a:t>China’s influence significantly increased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000" dirty="0" smtClean="0"/>
              <a:t>Strategic Partnership. September 3, 2013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000" dirty="0" smtClean="0"/>
              <a:t>Military cooperation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000" dirty="0" smtClean="0"/>
              <a:t>35,000 workers involved into PSA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000" dirty="0" smtClean="0"/>
              <a:t>Upstream subcontract projects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000" dirty="0" smtClean="0"/>
              <a:t>Telecommunication business projects</a:t>
            </a:r>
          </a:p>
        </p:txBody>
      </p:sp>
    </p:spTree>
    <p:extLst>
      <p:ext uri="{BB962C8B-B14F-4D97-AF65-F5344CB8AC3E}">
        <p14:creationId xmlns:p14="http://schemas.microsoft.com/office/powerpoint/2010/main" val="10622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15A modul 3 Khiva mars 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003675"/>
            <a:ext cx="30162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1 Inception trip août 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524000"/>
            <a:ext cx="22637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9 ST Paris jan 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0"/>
            <a:ext cx="3022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14 modul 3 Khiva mars 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524000"/>
            <a:ext cx="30130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20 modul 4 Bishkek mai 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370263"/>
            <a:ext cx="2268538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30 modul 5 Zira nov 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986213"/>
            <a:ext cx="30384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-92075" y="-339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900113" y="620713"/>
            <a:ext cx="7488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fr-FR" sz="3600" b="1">
                <a:solidFill>
                  <a:srgbClr val="FF0000"/>
                </a:solidFill>
              </a:rPr>
              <a:t>Techni</a:t>
            </a:r>
            <a:r>
              <a:rPr lang="en-GB" altLang="fr-FR" sz="3600" b="1">
                <a:solidFill>
                  <a:schemeClr val="tx2"/>
                </a:solidFill>
              </a:rPr>
              <a:t>cal Audit </a:t>
            </a:r>
            <a:r>
              <a:rPr lang="en-GB" altLang="fr-FR" sz="3600" b="1">
                <a:solidFill>
                  <a:srgbClr val="FF0000"/>
                </a:solidFill>
              </a:rPr>
              <a:t>Pipe</a:t>
            </a:r>
            <a:r>
              <a:rPr lang="en-GB" altLang="fr-FR" sz="3600" b="1">
                <a:solidFill>
                  <a:schemeClr val="tx2"/>
                </a:solidFill>
              </a:rPr>
              <a:t>lines @ PNIS</a:t>
            </a:r>
            <a:endParaRPr lang="fr-FR" altLang="fr-FR" sz="3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What we know 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about the Contract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765" y="1844824"/>
            <a:ext cx="7666469" cy="3661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There are three contracts: 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30 </a:t>
            </a:r>
            <a:r>
              <a:rPr lang="en-GB" sz="2800" dirty="0" err="1" smtClean="0"/>
              <a:t>bcm</a:t>
            </a:r>
            <a:r>
              <a:rPr lang="en-GB" sz="2800" dirty="0" smtClean="0"/>
              <a:t> 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10 </a:t>
            </a:r>
            <a:r>
              <a:rPr lang="en-GB" sz="2800" dirty="0" err="1" smtClean="0"/>
              <a:t>bcm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25 bcm</a:t>
            </a:r>
          </a:p>
          <a:p>
            <a:pPr marL="0" indent="0">
              <a:buNone/>
            </a:pPr>
            <a:r>
              <a:rPr lang="en-GB" sz="2800" dirty="0" smtClean="0"/>
              <a:t>Number of pipeline legs: 4</a:t>
            </a:r>
          </a:p>
          <a:p>
            <a:pPr marL="0" indent="0">
              <a:buNone/>
            </a:pPr>
            <a:r>
              <a:rPr lang="en-GB" sz="2800" dirty="0" smtClean="0"/>
              <a:t>Commissioned in full: expected in 2020</a:t>
            </a:r>
          </a:p>
          <a:p>
            <a:pPr marL="0" indent="0">
              <a:buNone/>
            </a:pPr>
            <a:r>
              <a:rPr lang="en-GB" sz="2800" dirty="0" smtClean="0"/>
              <a:t>Duration: 30 Years</a:t>
            </a:r>
          </a:p>
          <a:p>
            <a:pPr marL="0" indent="0">
              <a:buNone/>
            </a:pPr>
            <a:r>
              <a:rPr lang="en-GB" sz="2800" dirty="0" smtClean="0"/>
              <a:t>Type: take or pay</a:t>
            </a:r>
          </a:p>
          <a:p>
            <a:pPr marL="0" indent="0">
              <a:buNone/>
            </a:pPr>
            <a:r>
              <a:rPr lang="en-GB" sz="2800" dirty="0" smtClean="0"/>
              <a:t>Price calculation: Indexed formula</a:t>
            </a:r>
          </a:p>
        </p:txBody>
      </p:sp>
    </p:spTree>
    <p:extLst>
      <p:ext uri="{BB962C8B-B14F-4D97-AF65-F5344CB8AC3E}">
        <p14:creationId xmlns:p14="http://schemas.microsoft.com/office/powerpoint/2010/main" val="31227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Transasian</a:t>
            </a:r>
            <a:r>
              <a:rPr 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(TC) pipeline</a:t>
            </a:r>
            <a:endParaRPr lang="ru-RU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56792"/>
            <a:ext cx="80312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/>
              <a:t>Length ~ 7000 km </a:t>
            </a:r>
          </a:p>
          <a:p>
            <a:pPr>
              <a:buNone/>
            </a:pPr>
            <a:r>
              <a:rPr lang="en-US" sz="2600" dirty="0" smtClean="0"/>
              <a:t>(1,833-km line in Central Asia and 5,200 in China)</a:t>
            </a:r>
            <a:endParaRPr lang="ru-RU" sz="2600" dirty="0" smtClean="0"/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r>
              <a:rPr lang="en-US" sz="2600" b="1" dirty="0" smtClean="0"/>
              <a:t>Launched</a:t>
            </a:r>
            <a:r>
              <a:rPr lang="de-DE" sz="2600" dirty="0" smtClean="0"/>
              <a:t> on </a:t>
            </a:r>
            <a:r>
              <a:rPr lang="en-US" sz="2600" dirty="0" smtClean="0"/>
              <a:t>14 December, 2009 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GB" sz="2500" u="sng" dirty="0" smtClean="0"/>
              <a:t>Upstream contract</a:t>
            </a:r>
            <a:r>
              <a:rPr lang="en-GB" sz="2500" dirty="0" smtClean="0"/>
              <a:t>: CNPC’s own production expected to </a:t>
            </a:r>
            <a:r>
              <a:rPr lang="en-GB" sz="2500" dirty="0"/>
              <a:t>peak </a:t>
            </a:r>
            <a:r>
              <a:rPr lang="en-GB" sz="2500" dirty="0" smtClean="0"/>
              <a:t>at 13 </a:t>
            </a:r>
            <a:r>
              <a:rPr lang="en-GB" sz="2500" dirty="0"/>
              <a:t>bcm/year under </a:t>
            </a:r>
            <a:r>
              <a:rPr lang="en-GB" sz="2500" dirty="0" smtClean="0"/>
              <a:t>PSA at </a:t>
            </a:r>
            <a:r>
              <a:rPr lang="en-GB" sz="2500" dirty="0" err="1" smtClean="0"/>
              <a:t>Bagtyyarlyk</a:t>
            </a:r>
            <a:r>
              <a:rPr lang="en-GB" sz="2500" dirty="0" smtClean="0"/>
              <a:t>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800" dirty="0"/>
              <a:t>China </a:t>
            </a:r>
            <a:r>
              <a:rPr lang="en-US" sz="2800" dirty="0" smtClean="0"/>
              <a:t>received 100 </a:t>
            </a:r>
            <a:r>
              <a:rPr lang="en-US" sz="2800" dirty="0" err="1" smtClean="0"/>
              <a:t>bcm</a:t>
            </a:r>
            <a:r>
              <a:rPr lang="en-US" sz="2800" dirty="0" smtClean="0"/>
              <a:t> by end of 2014</a:t>
            </a:r>
          </a:p>
          <a:p>
            <a:pPr marL="914400" lvl="1" indent="-457200">
              <a:buFont typeface="Calibri" panose="020F0502020204030204" pitchFamily="34" charset="0"/>
              <a:buChar char="−"/>
            </a:pPr>
            <a:r>
              <a:rPr lang="en-US" sz="2800" dirty="0" smtClean="0"/>
              <a:t>66.3 </a:t>
            </a:r>
            <a:r>
              <a:rPr lang="en-US" sz="2800" dirty="0" err="1" smtClean="0"/>
              <a:t>bcm</a:t>
            </a:r>
            <a:r>
              <a:rPr lang="en-US" sz="2800" dirty="0" smtClean="0"/>
              <a:t> </a:t>
            </a:r>
            <a:r>
              <a:rPr lang="en-US" sz="2800" dirty="0"/>
              <a:t>supplied by </a:t>
            </a:r>
            <a:r>
              <a:rPr lang="en-US" sz="2800" dirty="0" err="1"/>
              <a:t>Turkmengaz</a:t>
            </a:r>
            <a:r>
              <a:rPr lang="en-US" sz="2800" dirty="0"/>
              <a:t> </a:t>
            </a:r>
          </a:p>
          <a:p>
            <a:pPr marL="914400" lvl="1" indent="-457200">
              <a:buFont typeface="Calibri" panose="020F0502020204030204" pitchFamily="34" charset="0"/>
              <a:buChar char="−"/>
            </a:pPr>
            <a:r>
              <a:rPr lang="en-US" sz="2800" dirty="0" smtClean="0"/>
              <a:t>26.7 </a:t>
            </a:r>
            <a:r>
              <a:rPr lang="en-US" sz="2800" dirty="0" err="1"/>
              <a:t>bcm</a:t>
            </a:r>
            <a:r>
              <a:rPr lang="en-US" sz="2800" dirty="0"/>
              <a:t> from </a:t>
            </a:r>
            <a:r>
              <a:rPr lang="en-US" sz="2800" dirty="0" smtClean="0"/>
              <a:t>PSA in Turkmenistan</a:t>
            </a:r>
          </a:p>
          <a:p>
            <a:pPr marL="1371600" lvl="2" indent="-457200">
              <a:buFont typeface="Calibri" panose="020F0502020204030204" pitchFamily="34" charset="0"/>
              <a:buChar char="−"/>
            </a:pPr>
            <a:r>
              <a:rPr lang="en-US" sz="2600" dirty="0" smtClean="0"/>
              <a:t>7 </a:t>
            </a:r>
            <a:r>
              <a:rPr lang="en-US" sz="2600" dirty="0" err="1" smtClean="0"/>
              <a:t>bcm</a:t>
            </a:r>
            <a:r>
              <a:rPr lang="en-US" sz="2600" dirty="0" smtClean="0"/>
              <a:t> from Uzbekistan and Kazakhstan</a:t>
            </a:r>
          </a:p>
        </p:txBody>
      </p:sp>
    </p:spTree>
    <p:extLst>
      <p:ext uri="{BB962C8B-B14F-4D97-AF65-F5344CB8AC3E}">
        <p14:creationId xmlns:p14="http://schemas.microsoft.com/office/powerpoint/2010/main" val="34419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Gas import structure of China </a:t>
            </a:r>
            <a:br>
              <a:rPr lang="en-US" sz="3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2010-2013</a:t>
            </a:r>
            <a:r>
              <a:rPr lang="en-US" sz="3400" dirty="0" smtClean="0">
                <a:solidFill>
                  <a:srgbClr val="002060"/>
                </a:solidFill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</a:rPr>
              <a:t>bcm</a:t>
            </a:r>
            <a:endParaRPr lang="ru-RU" sz="3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37659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BP (2014)</a:t>
            </a:r>
            <a:endParaRPr lang="ru-RU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78907"/>
              </p:ext>
            </p:extLst>
          </p:nvPr>
        </p:nvGraphicFramePr>
        <p:xfrm>
          <a:off x="642910" y="1374457"/>
          <a:ext cx="7817518" cy="5012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824"/>
                <a:gridCol w="705008"/>
                <a:gridCol w="705008"/>
                <a:gridCol w="705008"/>
                <a:gridCol w="705008"/>
                <a:gridCol w="807823"/>
                <a:gridCol w="807823"/>
                <a:gridCol w="705008"/>
                <a:gridCol w="705008"/>
              </a:tblGrid>
              <a:tr h="1488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Gas exporting country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</a:rPr>
                        <a:t>LNG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</a:rPr>
                        <a:t>Pipeline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</a:rPr>
                        <a:t>LNG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Pipeline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</a:rPr>
                        <a:t>LNG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</a:rPr>
                        <a:t>Pipeline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</a:rPr>
                        <a:t>LNG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</a:rPr>
                        <a:t>Pipeline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Trinidad and Tobago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Peru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Belgium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Russia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Egypt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Equatorial Guenea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Nigeria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Qatar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1.61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6.8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9.2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United Arab Emirates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Yemen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Australia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5.21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4.8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4.8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Indonesia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2.45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3.3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3.3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Malaysia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1.68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3.6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USA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Turkmenistan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3.55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14.3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21.3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24.4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>
                    <a:solidFill>
                      <a:srgbClr val="FFFF00"/>
                    </a:solidFill>
                  </a:tcPr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Oman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Algeria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Kazakhstan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Angola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</a:tr>
              <a:tr h="1488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Other CIS countries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2.9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</a:tr>
              <a:tr h="1488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Other Asia Pasific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</a:tr>
              <a:tr h="1488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Other Europe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b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Subtotal, bcm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12.8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3.55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16.6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14.3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19.9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21.5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24.5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29.4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</a:tr>
              <a:tr h="1488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Total export, bcm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16.35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30.9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41.4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53.9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7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Import Dependence on Turkmenistan, 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21.72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46.28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51.45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45.27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6" marR="7536" marT="75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7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5433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Implications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904" y="1482201"/>
            <a:ext cx="7982544" cy="775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The construction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of new gas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pipelines until China’s full “saturation” will be extremely difficult</a:t>
            </a:r>
          </a:p>
          <a:p>
            <a:pPr marL="0" indent="0"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274" y="561526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itchFamily="34" charset="0"/>
                <a:cs typeface="Arial" pitchFamily="34" charset="0"/>
              </a:rPr>
              <a:t>Being legally and politically bound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China, Turkmenistan has less capacities to satisfy other gas buyers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450" y="3658672"/>
            <a:ext cx="7982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itchFamily="34" charset="0"/>
                <a:cs typeface="Arial" pitchFamily="34" charset="0"/>
              </a:rPr>
              <a:t>HOWEVER, new routes for Turkmen gas export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will still be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on the agenda due to: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- attempts to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achieve de-fact diversification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	- relatively low price paid for Turkmen gas by China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5274" y="2464570"/>
            <a:ext cx="7694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The diversification goal of the Turkmen energy policy has not been achieved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857256"/>
          </a:xfrm>
        </p:spPr>
        <p:txBody>
          <a:bodyPr>
            <a:noAutofit/>
          </a:bodyPr>
          <a:lstStyle/>
          <a:p>
            <a:r>
              <a:rPr lang="de-DE" sz="4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</a:t>
            </a:r>
            <a:br>
              <a:rPr lang="de-DE" sz="4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your attention!</a:t>
            </a:r>
            <a:endParaRPr lang="de-DE" sz="4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Question</a:t>
            </a:r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37228"/>
            <a:ext cx="7571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What factors of the </a:t>
            </a:r>
            <a:r>
              <a:rPr lang="en-GB" sz="2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Turkmenistan energy </a:t>
            </a:r>
            <a:r>
              <a:rPr lang="en-GB" sz="2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policy </a:t>
            </a:r>
            <a:r>
              <a:rPr lang="en-GB" sz="2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have </a:t>
            </a:r>
            <a:r>
              <a:rPr lang="en-GB" sz="2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led to the construction of the </a:t>
            </a:r>
            <a:r>
              <a:rPr lang="en-GB" sz="2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Turkmenistan-China (TC) gas </a:t>
            </a:r>
            <a:r>
              <a:rPr lang="en-GB" sz="2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pipeline and </a:t>
            </a:r>
            <a:r>
              <a:rPr lang="en-GB" sz="2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what are the implications for the energy </a:t>
            </a:r>
            <a:r>
              <a:rPr lang="en-GB" sz="2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policy of Turkmenistan</a:t>
            </a:r>
            <a:r>
              <a:rPr lang="en-GB" sz="2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? </a:t>
            </a: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Topics to be clarified</a:t>
            </a:r>
            <a:endParaRPr lang="ru-RU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707" y="1484784"/>
            <a:ext cx="8013576" cy="3312368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historical, infrastructural, geographic and economic aspects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influenced 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development of the Turkmenistan’s energy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policy?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Why was China interested in Turkmen gas?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strategy was applied by China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to convince Turkmenistan?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were the other pipeline possibilities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for Turkmenistan on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the table and how they differed from the pipeline project in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focus?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How the implementation of 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TC project influenced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the de-facto diversification?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 Pipeline Projects since 1991</a:t>
            </a:r>
            <a:endParaRPr lang="ru-RU" sz="3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0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b="1" dirty="0" smtClean="0">
                <a:latin typeface="Arial Narrow" panose="020B0606020202030204" pitchFamily="34" charset="0"/>
              </a:rPr>
              <a:t>Transcaspian </a:t>
            </a:r>
            <a:r>
              <a:rPr lang="en-GB" sz="2800" dirty="0" smtClean="0">
                <a:latin typeface="Arial Narrow" panose="020B0606020202030204" pitchFamily="34" charset="0"/>
              </a:rPr>
              <a:t>(Nabucco, White Stream, TAP, TANAP, etc.)</a:t>
            </a:r>
          </a:p>
          <a:p>
            <a:pPr>
              <a:buNone/>
            </a:pPr>
            <a:r>
              <a:rPr lang="en-GB" sz="2800" b="1" strike="sngStrike" dirty="0" smtClean="0">
                <a:latin typeface="Arial Narrow" panose="020B0606020202030204" pitchFamily="34" charset="0"/>
              </a:rPr>
              <a:t>Turkmenistan – Japan </a:t>
            </a:r>
            <a:r>
              <a:rPr lang="en-GB" sz="2800" strike="sngStrike" dirty="0" smtClean="0">
                <a:latin typeface="Arial Narrow" panose="020B0606020202030204" pitchFamily="34" charset="0"/>
              </a:rPr>
              <a:t>(via China)</a:t>
            </a:r>
          </a:p>
          <a:p>
            <a:pPr>
              <a:buNone/>
            </a:pPr>
            <a:r>
              <a:rPr lang="en-GB" sz="2800" b="1" dirty="0" smtClean="0">
                <a:latin typeface="Arial Narrow" panose="020B0606020202030204" pitchFamily="34" charset="0"/>
              </a:rPr>
              <a:t>Transafghan </a:t>
            </a:r>
            <a:r>
              <a:rPr lang="en-GB" sz="2800" dirty="0">
                <a:latin typeface="Arial Narrow" panose="020B0606020202030204" pitchFamily="34" charset="0"/>
              </a:rPr>
              <a:t>(TAPI)</a:t>
            </a:r>
            <a:endParaRPr lang="ru-RU" sz="28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GB" sz="2800" b="1" strike="sngStrike" dirty="0" smtClean="0">
                <a:latin typeface="Arial Narrow" panose="020B0606020202030204" pitchFamily="34" charset="0"/>
              </a:rPr>
              <a:t>Caspian Costal </a:t>
            </a:r>
            <a:r>
              <a:rPr lang="en-GB" sz="2800" strike="sngStrike" dirty="0" smtClean="0">
                <a:latin typeface="Arial Narrow" panose="020B0606020202030204" pitchFamily="34" charset="0"/>
              </a:rPr>
              <a:t>(to Russia)</a:t>
            </a:r>
            <a:endParaRPr lang="ru-RU" sz="2800" strike="sngStrike" dirty="0" smtClean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GB" sz="2800" b="1" dirty="0" smtClean="0">
                <a:latin typeface="Arial Narrow" panose="020B0606020202030204" pitchFamily="34" charset="0"/>
              </a:rPr>
              <a:t>Turkmenistan – Iran</a:t>
            </a:r>
          </a:p>
          <a:p>
            <a:pPr>
              <a:buNone/>
            </a:pPr>
            <a:r>
              <a:rPr lang="en-GB" sz="2800" b="1" dirty="0">
                <a:latin typeface="Arial Narrow" panose="020B0606020202030204" pitchFamily="34" charset="0"/>
              </a:rPr>
              <a:t>	</a:t>
            </a:r>
            <a:r>
              <a:rPr lang="en-GB" sz="2800" b="1" dirty="0" smtClean="0">
                <a:latin typeface="Arial Narrow" panose="020B0606020202030204" pitchFamily="34" charset="0"/>
              </a:rPr>
              <a:t>		</a:t>
            </a:r>
            <a:r>
              <a:rPr lang="en-GB" sz="2800" dirty="0" smtClean="0">
                <a:latin typeface="Arial Narrow" panose="020B0606020202030204" pitchFamily="34" charset="0"/>
              </a:rPr>
              <a:t>– Turkey – Europe</a:t>
            </a:r>
          </a:p>
          <a:p>
            <a:pPr>
              <a:buNone/>
            </a:pPr>
            <a:r>
              <a:rPr lang="en-GB" sz="2800" dirty="0" smtClean="0">
                <a:latin typeface="Arial Narrow" panose="020B0606020202030204" pitchFamily="34" charset="0"/>
              </a:rPr>
              <a:t>			– </a:t>
            </a:r>
            <a:r>
              <a:rPr lang="en-GB" sz="2800" strike="sngStrike" dirty="0" smtClean="0">
                <a:latin typeface="Arial Narrow" panose="020B0606020202030204" pitchFamily="34" charset="0"/>
              </a:rPr>
              <a:t>Pakistan – India</a:t>
            </a:r>
          </a:p>
          <a:p>
            <a:pPr>
              <a:buNone/>
            </a:pPr>
            <a:r>
              <a:rPr lang="en-GB" sz="2800" dirty="0" smtClean="0">
                <a:latin typeface="Arial Narrow" panose="020B0606020202030204" pitchFamily="34" charset="0"/>
              </a:rPr>
              <a:t>			– </a:t>
            </a:r>
            <a:r>
              <a:rPr lang="en-GB" sz="2800" strike="sngStrike" dirty="0" smtClean="0">
                <a:latin typeface="Arial Narrow" panose="020B0606020202030204" pitchFamily="34" charset="0"/>
              </a:rPr>
              <a:t>Persian Gulf</a:t>
            </a:r>
          </a:p>
          <a:p>
            <a:pPr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Turkmenistan-Afghanistan-Tajikistan-China</a:t>
            </a:r>
          </a:p>
          <a:p>
            <a:pPr>
              <a:buNone/>
            </a:pPr>
            <a:r>
              <a:rPr lang="en-GB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Transasian</a:t>
            </a:r>
            <a:r>
              <a:rPr lang="en-GB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(Turkmenistan–China</a:t>
            </a:r>
            <a:r>
              <a:rPr lang="en-GB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  <a:endParaRPr lang="en-GB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56578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857875" y="142875"/>
            <a:ext cx="3071813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>
                <a:solidFill>
                  <a:srgbClr val="002060"/>
                </a:solidFill>
              </a:rPr>
              <a:t>“One must not forget that Soviet geologists have virtually built the fundament of Turkmenistan’s gas industry, and even though the new data appears, the initial data nevertheless reflects the [actual] potential... 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rgbClr val="002060"/>
                </a:solidFill>
              </a:rPr>
              <a:t>There are no grounds for statements that the [gas] field are of such extensions... The new fields are not simple and gas there is complex. Serious investments are required.”</a:t>
            </a:r>
            <a:endParaRPr lang="ru-RU">
              <a:solidFill>
                <a:srgbClr val="002060"/>
              </a:solidFill>
            </a:endParaRPr>
          </a:p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14313" y="5143500"/>
            <a:ext cx="5500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2060"/>
                </a:solidFill>
              </a:rPr>
              <a:t>Alexandr Medvedev,</a:t>
            </a:r>
          </a:p>
          <a:p>
            <a:r>
              <a:rPr lang="en-GB" i="1">
                <a:solidFill>
                  <a:srgbClr val="002060"/>
                </a:solidFill>
              </a:rPr>
              <a:t>Vice-Chairman of Gazprom </a:t>
            </a:r>
            <a:endParaRPr lang="ru-RU" i="1">
              <a:solidFill>
                <a:srgbClr val="002060"/>
              </a:solidFill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85750" y="6143625"/>
            <a:ext cx="5357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Source</a:t>
            </a:r>
            <a:r>
              <a:rPr lang="en-GB" sz="1600"/>
              <a:t>: VESTI Channel, 18.11.2011. Retrieved from </a:t>
            </a:r>
            <a:r>
              <a:rPr lang="en-GB" sz="1600" u="sng">
                <a:hlinkClick r:id="rId4"/>
              </a:rPr>
              <a:t>http://www.vesti.ru</a:t>
            </a:r>
            <a:endParaRPr lang="ru-RU" sz="1600" b="1">
              <a:solidFill>
                <a:srgbClr val="002060"/>
              </a:solidFill>
            </a:endParaRPr>
          </a:p>
        </p:txBody>
      </p:sp>
      <p:pic>
        <p:nvPicPr>
          <p:cNvPr id="6" name="Picture 3" descr="C:\Users\asus\Desktop\BFU\Turkmenistan oil and gas 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Gas production &amp; consumption</a:t>
            </a:r>
            <a:br>
              <a:rPr lang="en-GB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Turkmenistan, 1985-2013</a:t>
            </a:r>
            <a:endParaRPr lang="ru-RU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433591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BP (2014)</a:t>
            </a:r>
            <a:endParaRPr lang="ru-RU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28596" y="1556792"/>
          <a:ext cx="8391875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9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9776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Turkmenistan’s Gas Reserves</a:t>
            </a:r>
            <a:endParaRPr lang="ru-RU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449692"/>
            <a:ext cx="75724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/>
              <a:t>Reserves assessments in 2010</a:t>
            </a:r>
          </a:p>
          <a:p>
            <a:pPr>
              <a:buNone/>
            </a:pPr>
            <a:r>
              <a:rPr lang="en-US" sz="2400" dirty="0" smtClean="0"/>
              <a:t>BP				8.00 </a:t>
            </a:r>
            <a:r>
              <a:rPr lang="en-US" sz="2400" dirty="0" err="1" smtClean="0"/>
              <a:t>Tcm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Turkmenistan			26.2  </a:t>
            </a:r>
            <a:r>
              <a:rPr lang="en-US" sz="2400" dirty="0" err="1" smtClean="0"/>
              <a:t>Tcm</a:t>
            </a:r>
            <a:endParaRPr lang="en-US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6335933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Source : </a:t>
            </a:r>
            <a:r>
              <a:rPr lang="en-US" sz="1400" dirty="0" smtClean="0"/>
              <a:t>BP (2002-2014)</a:t>
            </a:r>
            <a:endParaRPr lang="ru-RU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614377"/>
              </p:ext>
            </p:extLst>
          </p:nvPr>
        </p:nvGraphicFramePr>
        <p:xfrm>
          <a:off x="767333" y="4941168"/>
          <a:ext cx="7858179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116"/>
                <a:gridCol w="913143"/>
                <a:gridCol w="913143"/>
                <a:gridCol w="913143"/>
                <a:gridCol w="913143"/>
                <a:gridCol w="913143"/>
                <a:gridCol w="823116"/>
                <a:gridCol w="823116"/>
                <a:gridCol w="823116"/>
              </a:tblGrid>
              <a:tr h="4680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u="none" strike="noStrike" dirty="0">
                          <a:effectLst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1997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1998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2008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2010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2011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2011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2012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2013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u="none" strike="noStrike" dirty="0" err="1" smtClean="0">
                          <a:effectLst/>
                        </a:rPr>
                        <a:t>Tcm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</a:rPr>
                        <a:t>7.</a:t>
                      </a:r>
                      <a:r>
                        <a:rPr lang="en-GB" sz="2000" u="none" strike="noStrike" dirty="0" smtClean="0">
                          <a:effectLst/>
                        </a:rPr>
                        <a:t>94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000" u="none" strike="noStrike" dirty="0" smtClean="0">
                          <a:effectLst/>
                        </a:rPr>
                        <a:t>8.0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>
                          <a:effectLst/>
                        </a:rPr>
                        <a:t>13.4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>
                          <a:effectLst/>
                        </a:rPr>
                        <a:t>24.3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>
                          <a:effectLst/>
                        </a:rPr>
                        <a:t>17.5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17.5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3140968"/>
            <a:ext cx="78581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International Audit of gas reserves in 2008.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Gaffney</a:t>
            </a:r>
            <a:r>
              <a:rPr lang="en-GB" dirty="0"/>
              <a:t>, Cline &amp; </a:t>
            </a:r>
            <a:r>
              <a:rPr lang="en-GB" dirty="0" smtClean="0"/>
              <a:t>Associates </a:t>
            </a:r>
            <a:r>
              <a:rPr lang="en-US" dirty="0" smtClean="0"/>
              <a:t>on South </a:t>
            </a:r>
            <a:r>
              <a:rPr lang="en-US" dirty="0" err="1" smtClean="0"/>
              <a:t>Yolotan</a:t>
            </a:r>
            <a:r>
              <a:rPr lang="en-US" dirty="0" smtClean="0"/>
              <a:t>, Osman </a:t>
            </a:r>
            <a:r>
              <a:rPr lang="en-US" dirty="0"/>
              <a:t>and </a:t>
            </a:r>
            <a:r>
              <a:rPr lang="en-US" dirty="0" err="1"/>
              <a:t>Yashlar</a:t>
            </a:r>
            <a:r>
              <a:rPr lang="en-US" dirty="0"/>
              <a:t> </a:t>
            </a:r>
            <a:r>
              <a:rPr lang="en-US" dirty="0" smtClean="0"/>
              <a:t>fields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0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Turkmenistan energy policy</a:t>
            </a:r>
            <a:endParaRPr lang="ru-RU" sz="3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5874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Gas sale at the national borders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Avoids investments in pipelines outside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Avoids transit issues</a:t>
            </a:r>
          </a:p>
          <a:p>
            <a:pPr marL="0" indent="0">
              <a:buNone/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State monopoly on pipeline infrastructure</a:t>
            </a:r>
          </a:p>
          <a:p>
            <a:pPr marL="0" indent="0">
              <a:buNone/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No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ownership in onshore gas projects for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foreign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companies</a:t>
            </a:r>
          </a:p>
          <a:p>
            <a:pPr marL="0" indent="0">
              <a:buNone/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No guaranteed volumes to buyers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Yearly renegotiation of contract terms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sz="2400" b="1" u="sng" dirty="0" smtClean="0">
                <a:latin typeface="Arial" pitchFamily="34" charset="0"/>
                <a:cs typeface="Arial" pitchFamily="34" charset="0"/>
              </a:rPr>
              <a:t>Goals</a:t>
            </a:r>
          </a:p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Gas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buyer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diversification</a:t>
            </a:r>
          </a:p>
          <a:p>
            <a:pPr>
              <a:buNone/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Transfer to indexed-pricing in gas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trade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6783</TotalTime>
  <Words>1279</Words>
  <Application>Microsoft Office PowerPoint</Application>
  <PresentationFormat>Affichage à l'écran (4:3)</PresentationFormat>
  <Paragraphs>457</Paragraphs>
  <Slides>24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Тема Office</vt:lpstr>
      <vt:lpstr>Custom Design</vt:lpstr>
      <vt:lpstr>PhD Dissertation Caspian Region Environmental and Energy Studies Center, Berlin</vt:lpstr>
      <vt:lpstr>Présentation PowerPoint</vt:lpstr>
      <vt:lpstr>Research Question</vt:lpstr>
      <vt:lpstr>Topics to be clarified</vt:lpstr>
      <vt:lpstr>Gas Pipeline Projects since 1991</vt:lpstr>
      <vt:lpstr>Présentation PowerPoint</vt:lpstr>
      <vt:lpstr>Gas production &amp; consumption in Turkmenistan, 1985-2013</vt:lpstr>
      <vt:lpstr>Turkmenistan’s Gas Reserves</vt:lpstr>
      <vt:lpstr>Turkmenistan energy policy</vt:lpstr>
      <vt:lpstr>The Change in the Energy Policy</vt:lpstr>
      <vt:lpstr>Major Actors</vt:lpstr>
      <vt:lpstr>Minor Actors</vt:lpstr>
      <vt:lpstr>How it has started</vt:lpstr>
      <vt:lpstr>Why did China «choose» Turkmenistan?</vt:lpstr>
      <vt:lpstr>Altai gas pipeline</vt:lpstr>
      <vt:lpstr>Power of Siberia Project</vt:lpstr>
      <vt:lpstr>West-to-East gas pipeline, #</vt:lpstr>
      <vt:lpstr>Why Turkmenistan accepted  the Chinese offer</vt:lpstr>
      <vt:lpstr>The Growth of China Influence  in Turkmenistan</vt:lpstr>
      <vt:lpstr>What we know  about the Contract</vt:lpstr>
      <vt:lpstr>Transasian (TC) pipeline</vt:lpstr>
      <vt:lpstr>Gas import structure of China  in 2010-2013, bcm</vt:lpstr>
      <vt:lpstr>Implications</vt:lpstr>
      <vt:lpstr>Thank you 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Caspian region gas pipeline development prospects</dc:title>
  <dc:creator>asus</dc:creator>
  <cp:lastModifiedBy>JMB</cp:lastModifiedBy>
  <cp:revision>866</cp:revision>
  <dcterms:created xsi:type="dcterms:W3CDTF">2011-11-03T21:21:49Z</dcterms:created>
  <dcterms:modified xsi:type="dcterms:W3CDTF">2015-01-23T13:42:01Z</dcterms:modified>
</cp:coreProperties>
</file>