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0" r:id="rId15"/>
    <p:sldId id="287" r:id="rId16"/>
    <p:sldId id="297" r:id="rId17"/>
    <p:sldId id="298" r:id="rId18"/>
    <p:sldId id="288" r:id="rId19"/>
    <p:sldId id="293" r:id="rId20"/>
    <p:sldId id="294" r:id="rId21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1657" autoAdjust="0"/>
  </p:normalViewPr>
  <p:slideViewPr>
    <p:cSldViewPr>
      <p:cViewPr varScale="1">
        <p:scale>
          <a:sx n="89" d="100"/>
          <a:sy n="89" d="100"/>
        </p:scale>
        <p:origin x="77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5A9B584E-CFB9-4594-8C67-B671DCF084D3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33AE8E69-477F-4686-BECB-5EB611002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0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E69-477F-4686-BECB-5EB6110023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1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74EE-338E-4EE9-A1CB-8A5A0321AA85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49CA-6D4B-4386-9DFD-0446412C8269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6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CDC0-93C2-40C5-AFA7-9288BE214F8D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11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8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6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80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0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6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7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6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B466-4518-4C29-AE00-0FE7E607F64D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35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85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89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42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3DD-E9AB-46F8-9CD0-D9B6DE9B7031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535-C9F2-45F0-9B40-C313171477E2}" type="datetime1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9D0-1FDE-47C7-9188-0D622033B10C}" type="datetime1">
              <a:rPr lang="fr-FR" smtClean="0"/>
              <a:t>16/01/2015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4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5015-6ECC-4665-9D3A-605686824109}" type="datetime1">
              <a:rPr lang="fr-FR" smtClean="0"/>
              <a:t>16/01/2015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3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BEE9-8C16-4250-AF04-634B8E869DCC}" type="datetime1">
              <a:rPr lang="fr-FR" smtClean="0"/>
              <a:t>16/01/2015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6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552-1C22-455D-9758-64EB8F5E48D0}" type="datetime1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8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06-50D0-4D3A-A090-5528DA5A1AB4}" type="datetime1">
              <a:rPr lang="fr-FR" smtClean="0"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4F2D-6B14-47D7-B3DF-489CC5F1A398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4986-47E5-4928-A3A7-41C9B4B3481F}" type="slidenum">
              <a:rPr lang="fr-FR" smtClean="0"/>
              <a:t>‹N°›</a:t>
            </a:fld>
            <a:endParaRPr lang="fr-FR"/>
          </a:p>
        </p:txBody>
      </p:sp>
      <p:pic>
        <p:nvPicPr>
          <p:cNvPr id="8194" name="Picture 2" descr="C:\Users\ccl\Pictures\sigleTPP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5049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4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7C5A-F800-4EAD-AF98-5EB554C84B59}" type="datetimeFigureOut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3913-D020-46B1-A274-E6FB94504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5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18" Type="http://schemas.openxmlformats.org/officeDocument/2006/relationships/image" Target="../media/image24.jpg"/><Relationship Id="rId3" Type="http://schemas.openxmlformats.org/officeDocument/2006/relationships/image" Target="../media/image9.jp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399004"/>
            <a:ext cx="7846640" cy="29484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Assemblée </a:t>
            </a:r>
            <a:r>
              <a:rPr lang="fr-F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Générale </a:t>
            </a:r>
            <a:endParaRPr lang="fr-FR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r>
              <a:rPr lang="fr-F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ACP</a:t>
            </a:r>
          </a:p>
          <a:p>
            <a:r>
              <a:rPr lang="fr-F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Association des Consultants Pétroliers</a:t>
            </a:r>
          </a:p>
          <a:p>
            <a:r>
              <a:rPr lang="fr-F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</a:t>
            </a:r>
            <a:endParaRPr lang="fr-FR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17 janvier 2015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1494-E78B-46E3-B59E-2D300393B595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278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Analyse des données et plan d’action </a:t>
            </a:r>
            <a:r>
              <a:rPr lang="fr-F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Racleurs Instrumentés 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l" eaLnBrk="1" hangingPunct="1">
              <a:buNone/>
            </a:pP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Nous réalisons </a:t>
            </a:r>
            <a:r>
              <a:rPr lang="fr-FR" sz="1600" b="1" i="1" u="sng" dirty="0" smtClean="0">
                <a:solidFill>
                  <a:srgbClr val="000099"/>
                </a:solidFill>
                <a:latin typeface="Calibri" pitchFamily="34" charset="0"/>
              </a:rPr>
              <a:t>en toute indépendance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, les analyses de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défauts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basées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sur la réglementation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française (guide GESIP) et les codes internationaux reconnus (ASME B31G-2009, RSTRENG) et proposons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les méthodes de réparation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adaptées</a:t>
            </a:r>
            <a:r>
              <a:rPr lang="fr-FR" sz="1400" i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et</a:t>
            </a:r>
            <a:r>
              <a:rPr lang="fr-FR" sz="1400" i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mises à jour des plans de maintenance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892509"/>
            <a:ext cx="4300331" cy="23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9659"/>
            <a:ext cx="3102416" cy="17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81764"/>
            <a:ext cx="3046411" cy="17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G_2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9474" y="2243048"/>
            <a:ext cx="2835729" cy="2126796"/>
          </a:xfrm>
          <a:prstGeom prst="rect">
            <a:avLst/>
          </a:prstGeom>
        </p:spPr>
      </p:pic>
      <p:pic>
        <p:nvPicPr>
          <p:cNvPr id="10" name="Image 9" descr="DSC01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634" y="1250131"/>
            <a:ext cx="2999908" cy="2249930"/>
          </a:xfrm>
          <a:prstGeom prst="rect">
            <a:avLst/>
          </a:prstGeom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58763"/>
            <a:ext cx="8243887" cy="5794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Interventions sur pipelines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2984" y="452999"/>
            <a:ext cx="6364235" cy="4887912"/>
          </a:xfrm>
          <a:noFill/>
        </p:spPr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endParaRPr lang="fr-FR" sz="16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fr-FR" sz="16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Nettoyage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(divers types de racleurs adaptés aux diverses configurations rencontrées) en produit, à l'eau ou à l'air </a:t>
            </a:r>
            <a:endParaRPr lang="fr-FR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fr-FR" sz="12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Vidange 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(à l'eau, à l'air ou à l'azote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buNone/>
            </a:pPr>
            <a:endParaRPr lang="fr-FR" sz="12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R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emplissage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en eau (pour épreuve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buNone/>
            </a:pPr>
            <a:endParaRPr lang="fr-FR" sz="12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S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échage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des canalisations de 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gaz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fr-FR" sz="12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Epreuves</a:t>
            </a:r>
          </a:p>
          <a:p>
            <a:pPr marL="0" lvl="1" indent="0">
              <a:lnSpc>
                <a:spcPct val="80000"/>
              </a:lnSpc>
              <a:buNone/>
            </a:pPr>
            <a:endParaRPr lang="fr-FR" sz="1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Congélations </a:t>
            </a:r>
            <a:endParaRPr lang="fr-FR" sz="1800" dirty="0">
              <a:solidFill>
                <a:srgbClr val="000099"/>
              </a:solidFill>
              <a:latin typeface="Calibri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fr-FR" sz="1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Pose de colliers CITADEL</a:t>
            </a:r>
            <a:endParaRPr lang="fr-FR" sz="18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fr-FR" sz="1600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fr-FR" sz="160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33" y="4359632"/>
            <a:ext cx="3007527" cy="25257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58" y="3891320"/>
            <a:ext cx="2553002" cy="3418069"/>
          </a:xfrm>
          <a:prstGeom prst="rect">
            <a:avLst/>
          </a:prstGeom>
        </p:spPr>
      </p:pic>
      <p:pic>
        <p:nvPicPr>
          <p:cNvPr id="11266" name="Picture 2" descr="Interventions 1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219" y="3284984"/>
            <a:ext cx="2673323" cy="20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CP_38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5" y="4666231"/>
            <a:ext cx="2922358" cy="21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2717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76464" cy="225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Ingénierie pipelines</a:t>
            </a:r>
            <a:endParaRPr lang="fr-FR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9266" y="3625844"/>
            <a:ext cx="4424734" cy="30933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71896">
            <a:off x="1393794" y="4031939"/>
            <a:ext cx="5319498" cy="7530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70121" y="3208564"/>
            <a:ext cx="273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none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Etude </a:t>
            </a:r>
            <a:r>
              <a:rPr lang="fr-FR" dirty="0" err="1"/>
              <a:t>raclabilité</a:t>
            </a:r>
            <a:r>
              <a:rPr lang="fr-FR" dirty="0"/>
              <a:t> des lignes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892" y="1656610"/>
            <a:ext cx="331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sng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u="none" dirty="0"/>
              <a:t>Mise en place de gares racleurs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70121" y="1420962"/>
            <a:ext cx="3273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none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Préparation et suivi des arrêts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0" dirty="0"/>
              <a:t> Choix techniques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0" dirty="0"/>
              <a:t> Phasage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0" dirty="0"/>
              <a:t> Rédaction des charges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0" dirty="0"/>
              <a:t>Coordination-surveillance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57311" y="4731835"/>
            <a:ext cx="31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none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Assistance au maître d’ouvrage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2696" y="5451547"/>
            <a:ext cx="257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none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Etudes de compatibilité</a:t>
            </a:r>
          </a:p>
        </p:txBody>
      </p:sp>
    </p:spTree>
    <p:extLst>
      <p:ext uri="{BB962C8B-B14F-4D97-AF65-F5344CB8AC3E}">
        <p14:creationId xmlns:p14="http://schemas.microsoft.com/office/powerpoint/2010/main" val="2111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04432"/>
            <a:ext cx="8172450" cy="83099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Protection cathodique</a:t>
            </a:r>
            <a:b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fr-FR" sz="1600" i="1" dirty="0" smtClean="0">
                <a:solidFill>
                  <a:srgbClr val="000099"/>
                </a:solidFill>
                <a:latin typeface="Arial Rounded MT Bold" pitchFamily="34" charset="0"/>
              </a:rPr>
              <a:t>Pipelines - </a:t>
            </a:r>
            <a:r>
              <a:rPr lang="fr-FR" sz="1600" i="1" dirty="0" smtClean="0">
                <a:solidFill>
                  <a:srgbClr val="000099"/>
                </a:solidFill>
                <a:latin typeface="Arial Rounded MT Bold" pitchFamily="34" charset="0"/>
              </a:rPr>
              <a:t>Dépôts </a:t>
            </a:r>
            <a:r>
              <a:rPr lang="fr-FR" sz="1600" i="1" dirty="0" smtClean="0">
                <a:solidFill>
                  <a:srgbClr val="000099"/>
                </a:solidFill>
                <a:latin typeface="Arial Rounded MT Bold" pitchFamily="34" charset="0"/>
              </a:rPr>
              <a:t>- Centrales nucléaires - Stations Services…et œuvres d’art</a:t>
            </a:r>
            <a:endParaRPr lang="fr-FR" sz="2000" i="1" dirty="0" smtClean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9219" name="Picture 3" descr="Pro cath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99" y="4660206"/>
            <a:ext cx="1407799" cy="17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ro cath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766" y="2420888"/>
            <a:ext cx="16500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554200" y="1526606"/>
            <a:ext cx="5141913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ü"/>
              <a:defRPr sz="160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endParaRPr lang="fr-FR" dirty="0"/>
          </a:p>
          <a:p>
            <a:r>
              <a:rPr lang="fr-FR" dirty="0"/>
              <a:t>Contrôle de revêtement par la méthode DCVG (&gt;400 km/an)</a:t>
            </a:r>
          </a:p>
          <a:p>
            <a:r>
              <a:rPr lang="fr-FR" dirty="0"/>
              <a:t>Contrôles réglementaires de bon fonctionnement des installations </a:t>
            </a:r>
          </a:p>
          <a:p>
            <a:r>
              <a:rPr lang="fr-FR" dirty="0"/>
              <a:t>Recherche de fuites de courant (joints isolants)</a:t>
            </a:r>
          </a:p>
          <a:p>
            <a:r>
              <a:rPr lang="fr-FR" dirty="0"/>
              <a:t>Analyses d’influence des ouvrages avoisinants</a:t>
            </a:r>
          </a:p>
          <a:p>
            <a:endParaRPr lang="fr-FR" dirty="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33396" y="4781623"/>
            <a:ext cx="5858541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Postes de soutirages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Poses d’anodes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Poses de prises de potentiels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Installations de télétransmission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Réalisation de déversoirs horizontaux et verticaux (forages)</a:t>
            </a:r>
            <a:endParaRPr lang="fr-FR" sz="16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73554" y="3779748"/>
            <a:ext cx="825817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800" i="1" dirty="0">
                <a:solidFill>
                  <a:srgbClr val="000099"/>
                </a:solidFill>
                <a:latin typeface="Calibri" pitchFamily="34" charset="0"/>
              </a:rPr>
              <a:t>Notre personnel est certifié (niveau 2 et niveau 1) selon la NFA 05-691 </a:t>
            </a:r>
          </a:p>
        </p:txBody>
      </p:sp>
      <p:pic>
        <p:nvPicPr>
          <p:cNvPr id="3074" name="Picture 2" descr="T:\Affaires\Affaires PC\2013\Bernar Venet\PICT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3" y="2407914"/>
            <a:ext cx="1745490" cy="13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2752" y="3092450"/>
            <a:ext cx="1181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Bernard Venet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7" name="Picture 5" descr="http://www.connaissancedesenergies.org/sites/default/files/gallerie/flamanvill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8" y="1325163"/>
            <a:ext cx="1660740" cy="11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PS E123 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" y="1311339"/>
            <a:ext cx="1676341" cy="10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16340" y="1218331"/>
            <a:ext cx="241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0099"/>
                </a:solidFill>
                <a:latin typeface="Calibri" pitchFamily="34" charset="0"/>
              </a:rPr>
              <a:t>Maintenance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1786" y="4290874"/>
            <a:ext cx="577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sng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Dimensionnement et réalisations </a:t>
            </a:r>
            <a:r>
              <a:rPr lang="fr-FR" dirty="0" smtClean="0"/>
              <a:t>d’installations complètes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81" y="4641174"/>
            <a:ext cx="1339318" cy="17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8" y="1771650"/>
            <a:ext cx="2087562" cy="15430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285" y="4206081"/>
            <a:ext cx="3189805" cy="231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15925" y="520700"/>
            <a:ext cx="8228013" cy="5794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Topographie 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61946" y="1375837"/>
            <a:ext cx="3929062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i="1" dirty="0" smtClean="0">
                <a:solidFill>
                  <a:srgbClr val="000099"/>
                </a:solidFill>
                <a:latin typeface="Calibri" pitchFamily="34" charset="0"/>
              </a:rPr>
              <a:t>Topographie </a:t>
            </a:r>
            <a:r>
              <a:rPr lang="fr-FR" sz="2000" i="1" dirty="0">
                <a:solidFill>
                  <a:srgbClr val="000099"/>
                </a:solidFill>
                <a:latin typeface="Calibri" pitchFamily="34" charset="0"/>
              </a:rPr>
              <a:t>traditionnelle, </a:t>
            </a:r>
            <a:endParaRPr lang="fr-FR" sz="2000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i="1" dirty="0" smtClean="0">
                <a:solidFill>
                  <a:srgbClr val="000099"/>
                </a:solidFill>
                <a:latin typeface="Calibri" pitchFamily="34" charset="0"/>
              </a:rPr>
              <a:t>La </a:t>
            </a:r>
            <a:r>
              <a:rPr lang="fr-FR" sz="2000" i="1" dirty="0">
                <a:solidFill>
                  <a:srgbClr val="000099"/>
                </a:solidFill>
                <a:latin typeface="Calibri" pitchFamily="34" charset="0"/>
              </a:rPr>
              <a:t>détection et le levé des tracés de pipelines pour les SIG, </a:t>
            </a:r>
            <a:endParaRPr lang="fr-FR" sz="2000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i="1" dirty="0" smtClean="0">
                <a:solidFill>
                  <a:srgbClr val="000099"/>
                </a:solidFill>
                <a:latin typeface="Calibri" pitchFamily="34" charset="0"/>
              </a:rPr>
              <a:t>Calibrage d’installations aéronautiques,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i="1" dirty="0">
                <a:solidFill>
                  <a:srgbClr val="000099"/>
                </a:solidFill>
                <a:latin typeface="Calibri" pitchFamily="34" charset="0"/>
              </a:rPr>
              <a:t>S</a:t>
            </a:r>
            <a:r>
              <a:rPr lang="fr-FR" sz="2000" i="1" dirty="0" smtClean="0">
                <a:solidFill>
                  <a:srgbClr val="000099"/>
                </a:solidFill>
                <a:latin typeface="Calibri" pitchFamily="34" charset="0"/>
              </a:rPr>
              <a:t>uivi </a:t>
            </a:r>
            <a:r>
              <a:rPr lang="fr-FR" sz="2000" i="1" dirty="0">
                <a:solidFill>
                  <a:srgbClr val="000099"/>
                </a:solidFill>
                <a:latin typeface="Calibri" pitchFamily="34" charset="0"/>
              </a:rPr>
              <a:t>de stabilité d'ouvrages et des travaux spéciaux.</a:t>
            </a:r>
          </a:p>
        </p:txBody>
      </p:sp>
      <p:pic>
        <p:nvPicPr>
          <p:cNvPr id="13321" name="Picture 20" descr="CLESUD20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638" y="1693485"/>
            <a:ext cx="15890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ccl\Pictures\PAPI HYE\Usid HYERES Calibrage Papi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3811210"/>
            <a:ext cx="3876675" cy="29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Export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009071"/>
              </p:ext>
            </p:extLst>
          </p:nvPr>
        </p:nvGraphicFramePr>
        <p:xfrm>
          <a:off x="2267744" y="1404786"/>
          <a:ext cx="4996100" cy="54039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33997"/>
                <a:gridCol w="2562103"/>
              </a:tblGrid>
              <a:tr h="35289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Activités </a:t>
                      </a:r>
                      <a:r>
                        <a:rPr lang="fr-FR" dirty="0" smtClean="0">
                          <a:latin typeface="+mj-lt"/>
                        </a:rPr>
                        <a:t>Métropole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Ce qui </a:t>
                      </a:r>
                      <a:r>
                        <a:rPr lang="fr-FR" dirty="0" smtClean="0">
                          <a:latin typeface="+mj-lt"/>
                        </a:rPr>
                        <a:t>est</a:t>
                      </a:r>
                      <a:r>
                        <a:rPr lang="fr-FR" baseline="0" dirty="0" smtClean="0">
                          <a:latin typeface="+mj-lt"/>
                        </a:rPr>
                        <a:t> </a:t>
                      </a:r>
                      <a:r>
                        <a:rPr lang="fr-FR" dirty="0" smtClean="0">
                          <a:latin typeface="+mj-lt"/>
                        </a:rPr>
                        <a:t>exportable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173504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Surveillance  de réseaux de pipelines</a:t>
                      </a:r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Expertise – Conseil</a:t>
                      </a:r>
                    </a:p>
                    <a:p>
                      <a:r>
                        <a:rPr lang="fr-FR" sz="1600" dirty="0" smtClean="0">
                          <a:latin typeface="+mj-lt"/>
                        </a:rPr>
                        <a:t>Mise en place des plans de maintenance.</a:t>
                      </a:r>
                    </a:p>
                    <a:p>
                      <a:r>
                        <a:rPr lang="fr-FR" sz="1600" dirty="0" smtClean="0">
                          <a:latin typeface="+mj-lt"/>
                        </a:rPr>
                        <a:t>Recueil des données pour mise en place d’un SIG</a:t>
                      </a:r>
                      <a:endParaRPr lang="fr-FR" sz="1600" dirty="0" smtClean="0">
                        <a:latin typeface="+mj-lt"/>
                      </a:endParaRPr>
                    </a:p>
                    <a:p>
                      <a:r>
                        <a:rPr lang="fr-FR" sz="1600" dirty="0" smtClean="0">
                          <a:latin typeface="+mj-lt"/>
                        </a:rPr>
                        <a:t>Conseil</a:t>
                      </a:r>
                      <a:r>
                        <a:rPr lang="fr-FR" sz="1600" baseline="0" dirty="0" smtClean="0">
                          <a:latin typeface="+mj-lt"/>
                        </a:rPr>
                        <a:t> – </a:t>
                      </a:r>
                      <a:r>
                        <a:rPr lang="fr-FR" sz="1600" dirty="0" smtClean="0">
                          <a:latin typeface="+mj-lt"/>
                        </a:rPr>
                        <a:t>Formation</a:t>
                      </a:r>
                      <a:endParaRPr lang="fr-FR" sz="1600" dirty="0" smtClean="0">
                        <a:latin typeface="+mj-lt"/>
                      </a:endParaRPr>
                    </a:p>
                    <a:p>
                      <a:r>
                        <a:rPr lang="fr-FR" sz="1600" dirty="0" smtClean="0">
                          <a:latin typeface="+mj-lt"/>
                        </a:rPr>
                        <a:t>Audits</a:t>
                      </a:r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</a:tr>
              <a:tr h="173504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Inspection par racleurs instrumentés</a:t>
                      </a:r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Etudes</a:t>
                      </a:r>
                      <a:r>
                        <a:rPr lang="fr-FR" sz="1600" baseline="0" dirty="0" smtClean="0">
                          <a:latin typeface="+mj-lt"/>
                        </a:rPr>
                        <a:t> – </a:t>
                      </a:r>
                      <a:r>
                        <a:rPr lang="fr-FR" sz="1600" dirty="0" smtClean="0">
                          <a:latin typeface="+mj-lt"/>
                        </a:rPr>
                        <a:t>Expertise – choix des outils</a:t>
                      </a:r>
                    </a:p>
                    <a:p>
                      <a:r>
                        <a:rPr lang="fr-FR" sz="1600" dirty="0" smtClean="0">
                          <a:latin typeface="+mj-lt"/>
                        </a:rPr>
                        <a:t>Rédaction des cahiers des charges - Appel d’offres </a:t>
                      </a:r>
                      <a:endParaRPr lang="fr-FR" sz="1600" dirty="0" smtClean="0">
                        <a:latin typeface="+mj-lt"/>
                      </a:endParaRPr>
                    </a:p>
                    <a:p>
                      <a:r>
                        <a:rPr lang="fr-FR" sz="1600" dirty="0" smtClean="0">
                          <a:latin typeface="+mj-lt"/>
                        </a:rPr>
                        <a:t>Supervision</a:t>
                      </a:r>
                    </a:p>
                    <a:p>
                      <a:r>
                        <a:rPr lang="fr-FR" sz="1600" dirty="0" smtClean="0">
                          <a:latin typeface="+mj-lt"/>
                        </a:rPr>
                        <a:t>Analyse des rapports</a:t>
                      </a:r>
                      <a:endParaRPr lang="fr-FR" sz="1600" dirty="0" smtClean="0">
                        <a:latin typeface="+mj-lt"/>
                      </a:endParaRPr>
                    </a:p>
                    <a:p>
                      <a:r>
                        <a:rPr lang="fr-FR" sz="1600" dirty="0" smtClean="0">
                          <a:latin typeface="+mj-lt"/>
                        </a:rPr>
                        <a:t>Formation</a:t>
                      </a:r>
                      <a:endParaRPr lang="fr-FR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144158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Intervention</a:t>
                      </a:r>
                      <a:r>
                        <a:rPr lang="fr-FR" sz="1600" baseline="0" dirty="0" smtClean="0">
                          <a:latin typeface="+mj-lt"/>
                        </a:rPr>
                        <a:t> sur pipelines</a:t>
                      </a:r>
                      <a:endParaRPr lang="fr-F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Audit et </a:t>
                      </a:r>
                      <a:r>
                        <a:rPr lang="fr-FR" sz="1600" dirty="0" smtClean="0">
                          <a:latin typeface="+mj-lt"/>
                        </a:rPr>
                        <a:t>expertise</a:t>
                      </a:r>
                    </a:p>
                    <a:p>
                      <a:r>
                        <a:rPr lang="fr-FR" sz="1600" dirty="0" smtClean="0">
                          <a:latin typeface="+mj-lt"/>
                        </a:rPr>
                        <a:t>Coordination des travaux de vidange,</a:t>
                      </a:r>
                      <a:r>
                        <a:rPr lang="fr-FR" sz="1600" baseline="0" dirty="0" smtClean="0">
                          <a:latin typeface="+mj-lt"/>
                        </a:rPr>
                        <a:t> nettoyage, </a:t>
                      </a:r>
                      <a:r>
                        <a:rPr lang="fr-FR" sz="1600" baseline="0" dirty="0" err="1" smtClean="0">
                          <a:latin typeface="+mj-lt"/>
                        </a:rPr>
                        <a:t>inertage</a:t>
                      </a:r>
                      <a:r>
                        <a:rPr lang="fr-FR" sz="1600" baseline="0" dirty="0" smtClean="0">
                          <a:latin typeface="+mj-lt"/>
                        </a:rPr>
                        <a:t>, …</a:t>
                      </a:r>
                      <a:endParaRPr lang="fr-FR" sz="1600" dirty="0" smtClean="0">
                        <a:latin typeface="+mj-lt"/>
                      </a:endParaRPr>
                    </a:p>
                    <a:p>
                      <a:r>
                        <a:rPr lang="fr-FR" sz="1600" dirty="0" smtClean="0">
                          <a:latin typeface="+mj-lt"/>
                        </a:rPr>
                        <a:t>Pose de colliers CITADEL</a:t>
                      </a:r>
                      <a:endParaRPr lang="fr-FR" sz="16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B466-4518-4C29-AE00-0FE7E607F64D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0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Export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B466-4518-4C29-AE00-0FE7E607F64D}" type="datetime1">
              <a:rPr lang="fr-FR" smtClean="0"/>
              <a:t>16/01/2015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4986-47E5-4928-A3A7-41C9B4B3481F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75941"/>
              </p:ext>
            </p:extLst>
          </p:nvPr>
        </p:nvGraphicFramePr>
        <p:xfrm>
          <a:off x="1979712" y="1417638"/>
          <a:ext cx="5572164" cy="2540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14644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Activités </a:t>
                      </a:r>
                      <a:r>
                        <a:rPr lang="fr-FR" dirty="0" smtClean="0">
                          <a:latin typeface="+mj-lt"/>
                        </a:rPr>
                        <a:t>Métropole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Ce </a:t>
                      </a:r>
                      <a:r>
                        <a:rPr lang="fr-FR" dirty="0" smtClean="0">
                          <a:latin typeface="+mj-lt"/>
                        </a:rPr>
                        <a:t>qui</a:t>
                      </a:r>
                      <a:r>
                        <a:rPr lang="fr-FR" baseline="0" dirty="0" smtClean="0">
                          <a:latin typeface="+mj-lt"/>
                        </a:rPr>
                        <a:t> est</a:t>
                      </a:r>
                      <a:r>
                        <a:rPr lang="fr-FR" dirty="0" smtClean="0">
                          <a:latin typeface="+mj-lt"/>
                        </a:rPr>
                        <a:t> </a:t>
                      </a:r>
                      <a:r>
                        <a:rPr lang="fr-FR" dirty="0" smtClean="0">
                          <a:latin typeface="+mj-lt"/>
                        </a:rPr>
                        <a:t>exportable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aseline="0" dirty="0" smtClean="0">
                          <a:latin typeface="+mj-lt"/>
                        </a:rPr>
                        <a:t>Ingénierie</a:t>
                      </a:r>
                      <a:endParaRPr lang="fr-FR" sz="1600" baseline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+mj-lt"/>
                        </a:rPr>
                        <a:t>Tout</a:t>
                      </a:r>
                      <a:endParaRPr lang="fr-FR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aseline="0" dirty="0" smtClean="0">
                          <a:latin typeface="+mj-lt"/>
                        </a:rPr>
                        <a:t>Protection Cathodique</a:t>
                      </a:r>
                      <a:endParaRPr lang="fr-FR" sz="1600" baseline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Etudes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Supervision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Vente de matériel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  <a:p>
                      <a:endParaRPr lang="fr-FR" sz="16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447040"/>
            <a:ext cx="8228012" cy="5794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Nos forces à l’export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7624" y="1340768"/>
            <a:ext cx="6624736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>
              <a:buFont typeface="Wingdings" panose="05000000000000000000" pitchFamily="2" charset="2"/>
              <a:buChar char="ü"/>
              <a:defRPr sz="2000" i="1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L’expérience acquise </a:t>
            </a:r>
            <a:r>
              <a:rPr lang="fr-FR" dirty="0" smtClean="0"/>
              <a:t>et reconnue sur </a:t>
            </a:r>
            <a:r>
              <a:rPr lang="fr-FR" dirty="0"/>
              <a:t>un métier pour lequel il n’existe pas </a:t>
            </a:r>
            <a:r>
              <a:rPr lang="fr-FR" dirty="0" smtClean="0"/>
              <a:t>d’ école</a:t>
            </a:r>
            <a:endParaRPr lang="fr-FR" dirty="0"/>
          </a:p>
          <a:p>
            <a:r>
              <a:rPr lang="fr-FR" dirty="0"/>
              <a:t>La moyenne </a:t>
            </a:r>
            <a:r>
              <a:rPr lang="fr-FR" dirty="0" smtClean="0"/>
              <a:t>d'âge </a:t>
            </a:r>
            <a:r>
              <a:rPr lang="fr-FR" dirty="0"/>
              <a:t>des cadres </a:t>
            </a:r>
            <a:r>
              <a:rPr lang="fr-FR" dirty="0" smtClean="0"/>
              <a:t>36 ans fin 2015</a:t>
            </a:r>
            <a:endParaRPr lang="fr-FR" dirty="0"/>
          </a:p>
          <a:p>
            <a:r>
              <a:rPr lang="fr-FR" dirty="0" smtClean="0"/>
              <a:t>L’indépendance, la réactivité et la souplesse de la PME </a:t>
            </a:r>
          </a:p>
          <a:p>
            <a:r>
              <a:rPr lang="fr-FR" dirty="0" smtClean="0"/>
              <a:t>Les coûts </a:t>
            </a:r>
          </a:p>
          <a:p>
            <a:endParaRPr lang="fr-FR" dirty="0"/>
          </a:p>
          <a:p>
            <a:r>
              <a:rPr lang="fr-FR" dirty="0" smtClean="0"/>
              <a:t>La volonté du Président…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050" y="4301827"/>
            <a:ext cx="3057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499" y="319035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arte 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33156">
            <a:off x="1275234" y="4732689"/>
            <a:ext cx="2177208" cy="11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8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1" y="648586"/>
            <a:ext cx="923330" cy="6209414"/>
          </a:xfrm>
          <a:noFill/>
        </p:spPr>
        <p:txBody>
          <a:bodyPr vert="vert270" wrap="square">
            <a:spAutoFit/>
          </a:bodyPr>
          <a:lstStyle/>
          <a:p>
            <a:r>
              <a:rPr lang="fr-FR" sz="2400" b="1" dirty="0" smtClean="0">
                <a:solidFill>
                  <a:srgbClr val="000099"/>
                </a:solidFill>
                <a:latin typeface="Arial Rounded MT Bold" pitchFamily="34" charset="0"/>
              </a:rPr>
              <a:t>Certifications, habilitations,</a:t>
            </a:r>
            <a:br>
              <a:rPr lang="fr-FR" sz="2400" b="1" dirty="0" smtClean="0">
                <a:solidFill>
                  <a:srgbClr val="000099"/>
                </a:solidFill>
                <a:latin typeface="Arial Rounded MT Bold" pitchFamily="34" charset="0"/>
              </a:rPr>
            </a:br>
            <a:r>
              <a:rPr lang="fr-FR" sz="2400" b="1" dirty="0" smtClean="0">
                <a:solidFill>
                  <a:srgbClr val="000099"/>
                </a:solidFill>
                <a:latin typeface="Arial Rounded MT Bold" pitchFamily="34" charset="0"/>
              </a:rPr>
              <a:t>associations professionnelles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18784" y="849313"/>
            <a:ext cx="6192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 sz="1800" b="1" dirty="0">
                <a:solidFill>
                  <a:srgbClr val="000099"/>
                </a:solidFill>
                <a:latin typeface="Calibri" pitchFamily="34" charset="0"/>
              </a:rPr>
              <a:t>QUALITE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 : TECHNIPIPE est certifié ISO 9001 (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2008)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par </a:t>
            </a:r>
            <a:r>
              <a:rPr lang="fr-FR" sz="2000" b="1" dirty="0">
                <a:solidFill>
                  <a:srgbClr val="000099"/>
                </a:solidFill>
                <a:latin typeface="Calibri" pitchFamily="34" charset="0"/>
              </a:rPr>
              <a:t>Bureau Veritas Certification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18784" y="1978025"/>
            <a:ext cx="4967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FR" sz="1800" b="1" dirty="0">
                <a:solidFill>
                  <a:srgbClr val="000099"/>
                </a:solidFill>
                <a:latin typeface="Calibri" pitchFamily="34" charset="0"/>
              </a:rPr>
              <a:t>SECURITE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: TECHNIPIPE est certifié par le GIE MASE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608151" y="3968676"/>
            <a:ext cx="618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TECHNIPIPE est membre du CEFRACOR (Comité Français de l'Anticorrosion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) et participe aux travaux de la commission "Protection Cathodique et Revêtements Associés" (PCRA)</a:t>
            </a:r>
            <a:endParaRPr lang="fr-FR" sz="18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18784" y="2951549"/>
            <a:ext cx="628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TECHNIPIPE est membre associé de l’IPLOCA</a:t>
            </a:r>
          </a:p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(International Pipeline and Offshore </a:t>
            </a:r>
            <a:r>
              <a:rPr lang="fr-FR" sz="1800" dirty="0" err="1">
                <a:solidFill>
                  <a:srgbClr val="000099"/>
                </a:solidFill>
                <a:latin typeface="Calibri" pitchFamily="34" charset="0"/>
              </a:rPr>
              <a:t>Contractors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 Association)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236904" y="2773298"/>
          <a:ext cx="1068682" cy="106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 Bitmap" r:id="rId3" imgW="1457143" imgH="1457143" progId="PBrush">
                  <p:embed/>
                </p:oleObj>
              </mc:Choice>
              <mc:Fallback>
                <p:oleObj name="Image Bitmap" r:id="rId3" imgW="1457143" imgH="14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904" y="2773298"/>
                        <a:ext cx="1068682" cy="1068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1083303" y="1626781"/>
            <a:ext cx="7837413" cy="5650"/>
          </a:xfrm>
          <a:prstGeom prst="line">
            <a:avLst/>
          </a:prstGeom>
          <a:noFill/>
          <a:ln w="38100">
            <a:solidFill>
              <a:srgbClr val="3381CF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075217" y="2647507"/>
            <a:ext cx="7845499" cy="6498"/>
          </a:xfrm>
          <a:prstGeom prst="line">
            <a:avLst/>
          </a:prstGeom>
          <a:noFill/>
          <a:ln w="38100">
            <a:solidFill>
              <a:srgbClr val="3381CF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1070456" y="3912781"/>
            <a:ext cx="7860894" cy="9489"/>
          </a:xfrm>
          <a:prstGeom prst="line">
            <a:avLst/>
          </a:prstGeom>
          <a:noFill/>
          <a:ln w="38100">
            <a:solidFill>
              <a:srgbClr val="3381CF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94894" y="4935427"/>
            <a:ext cx="7848600" cy="0"/>
          </a:xfrm>
          <a:prstGeom prst="line">
            <a:avLst/>
          </a:prstGeom>
          <a:noFill/>
          <a:ln w="38100">
            <a:solidFill>
              <a:srgbClr val="3381CF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618784" y="5157825"/>
            <a:ext cx="599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TECHNIPIPE est membre de PPSA</a:t>
            </a:r>
          </a:p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fr-FR" sz="1800" dirty="0" err="1">
                <a:solidFill>
                  <a:srgbClr val="000099"/>
                </a:solidFill>
                <a:latin typeface="Calibri" pitchFamily="34" charset="0"/>
              </a:rPr>
              <a:t>Pigging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fr-FR" sz="1800" dirty="0" err="1">
                <a:solidFill>
                  <a:srgbClr val="000099"/>
                </a:solidFill>
                <a:latin typeface="Calibri" pitchFamily="34" charset="0"/>
              </a:rPr>
              <a:t>Products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 and Services Association)</a:t>
            </a:r>
          </a:p>
        </p:txBody>
      </p:sp>
      <p:pic>
        <p:nvPicPr>
          <p:cNvPr id="1037" name="Picture 13" descr="logo PP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2617" y="5016114"/>
            <a:ext cx="1097257" cy="8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5" descr="logo m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794" y="1748462"/>
            <a:ext cx="1080903" cy="8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1507" y="4034692"/>
            <a:ext cx="959477" cy="7887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040" name="Picture 17" descr="ISO_9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0796" y="892601"/>
            <a:ext cx="1220898" cy="6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8"/>
          <p:cNvSpPr>
            <a:spLocks noChangeShapeType="1"/>
          </p:cNvSpPr>
          <p:nvPr/>
        </p:nvSpPr>
        <p:spPr bwMode="auto">
          <a:xfrm>
            <a:off x="1076805" y="5948584"/>
            <a:ext cx="7848600" cy="0"/>
          </a:xfrm>
          <a:prstGeom prst="line">
            <a:avLst/>
          </a:prstGeom>
          <a:noFill/>
          <a:ln w="38100">
            <a:solidFill>
              <a:srgbClr val="3381CF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42" name="Text Box 19"/>
          <p:cNvSpPr txBox="1">
            <a:spLocks noChangeArrowheads="1"/>
          </p:cNvSpPr>
          <p:nvPr/>
        </p:nvSpPr>
        <p:spPr bwMode="auto">
          <a:xfrm>
            <a:off x="2618784" y="6057457"/>
            <a:ext cx="5862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TECHNIPIPE est membre 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partenaire 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de l'ACP</a:t>
            </a:r>
          </a:p>
          <a:p>
            <a:pPr algn="l" eaLnBrk="1" hangingPunct="1"/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(Association des </a:t>
            </a:r>
            <a:r>
              <a:rPr lang="fr-FR" sz="1800" dirty="0" smtClean="0">
                <a:solidFill>
                  <a:srgbClr val="000099"/>
                </a:solidFill>
                <a:latin typeface="Calibri" pitchFamily="34" charset="0"/>
              </a:rPr>
              <a:t>Consultants Pétroliers</a:t>
            </a:r>
            <a:r>
              <a:rPr lang="fr-FR" sz="1800" dirty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2334" y="6039181"/>
            <a:ext cx="777823" cy="6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2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209" y="620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Surveillance de </a:t>
            </a: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réseaux </a:t>
            </a:r>
            <a:r>
              <a:rPr lang="fr-F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 </a:t>
            </a: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pipelines</a:t>
            </a:r>
            <a:b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endParaRPr lang="fr-F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554507" y="1366541"/>
          <a:ext cx="8353962" cy="5298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029"/>
                <a:gridCol w="2318893"/>
                <a:gridCol w="547505"/>
                <a:gridCol w="547505"/>
                <a:gridCol w="547505"/>
                <a:gridCol w="547505"/>
                <a:gridCol w="547505"/>
                <a:gridCol w="547505"/>
                <a:gridCol w="547505"/>
                <a:gridCol w="547505"/>
              </a:tblGrid>
              <a:tr h="630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Client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Réseau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Pipeline(s)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Surveillance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Entretien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Permanence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Protection Cathodique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Traitement des </a:t>
                      </a:r>
                      <a:r>
                        <a:rPr lang="fr-FR" sz="700" baseline="0" dirty="0" smtClean="0">
                          <a:solidFill>
                            <a:schemeClr val="tx1"/>
                          </a:solidFill>
                          <a:effectLst/>
                        </a:rPr>
                        <a:t>DICT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Surveillance de travaux à </a:t>
                      </a: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proximité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700" baseline="0" dirty="0">
                          <a:solidFill>
                            <a:schemeClr val="tx1"/>
                          </a:solidFill>
                          <a:effectLst/>
                        </a:rPr>
                        <a:t>Domanial</a:t>
                      </a:r>
                      <a:endParaRPr lang="fr-FR" sz="7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</a:tr>
              <a:tr h="19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LyondellBasell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 Berre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Berre – Lavéra </a:t>
                      </a:r>
                      <a:r>
                        <a:rPr lang="fr-FR" sz="800" dirty="0" smtClean="0">
                          <a:effectLst/>
                        </a:rPr>
                        <a:t>– Fos  (ensemble</a:t>
                      </a:r>
                      <a:r>
                        <a:rPr lang="fr-FR" sz="800" baseline="0" dirty="0" smtClean="0">
                          <a:effectLst/>
                        </a:rPr>
                        <a:t> du réseau)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19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LyondellBasell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 Fos 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Fos - Lavéra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1066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Géosel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SAGESS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Petrochemical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(Contrat commun)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Géosel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Manosque – Rognac – Lavéra – Fos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Gisel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Fos – Lavéra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SAGESS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Fos – Rognac  -Manosque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TRANSETHYLENE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Lavéra – St </a:t>
                      </a:r>
                      <a:r>
                        <a:rPr lang="fr-FR" sz="800" dirty="0" err="1">
                          <a:effectLst/>
                        </a:rPr>
                        <a:t>Auban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aseline="0" dirty="0" err="1" smtClean="0">
                          <a:effectLst/>
                        </a:rPr>
                        <a:t>assist</a:t>
                      </a:r>
                      <a:r>
                        <a:rPr lang="fr-FR" sz="800" baseline="0" dirty="0" smtClean="0">
                          <a:effectLst/>
                        </a:rPr>
                        <a:t>.</a:t>
                      </a:r>
                      <a:endParaRPr lang="fr-FR" sz="800" baseline="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41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Petrochemical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TRANSALPES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St </a:t>
                      </a:r>
                      <a:r>
                        <a:rPr lang="fr-FR" sz="800" dirty="0" err="1">
                          <a:effectLst/>
                        </a:rPr>
                        <a:t>Auban</a:t>
                      </a:r>
                      <a:r>
                        <a:rPr lang="fr-FR" sz="800" dirty="0">
                          <a:effectLst/>
                        </a:rPr>
                        <a:t> – Pont de Claix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aseline="0" dirty="0" err="1" smtClean="0">
                          <a:effectLst/>
                        </a:rPr>
                        <a:t>assist</a:t>
                      </a:r>
                      <a:endParaRPr lang="fr-FR" sz="800" baseline="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39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Petrochemical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C3 Lavéra – Fos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C2 Lavéra – Port de Bouc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aseline="0" dirty="0" err="1" smtClean="0">
                          <a:effectLst/>
                        </a:rPr>
                        <a:t>assist</a:t>
                      </a:r>
                      <a:endParaRPr lang="fr-FR" sz="800" baseline="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KEM ONE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Saumoducs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Vauvert – Fos – Lavéra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aseline="0" dirty="0" err="1" smtClean="0">
                          <a:effectLst/>
                        </a:rPr>
                        <a:t>assist</a:t>
                      </a:r>
                      <a:endParaRPr lang="fr-FR" sz="800" baseline="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166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KEM ONE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CVM St Fons - Balan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endParaRPr lang="fr-FR" sz="800" dirty="0" smtClean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endParaRPr lang="fr-FR" sz="800" dirty="0" smtClean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800" dirty="0" smtClean="0">
                          <a:effectLst/>
                          <a:sym typeface="Wingdings"/>
                        </a:rPr>
                        <a:t></a:t>
                      </a:r>
                      <a:endParaRPr lang="fr-FR" sz="800" dirty="0" smtClean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660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AIR LIQUIDE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Réseau de Fos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(Fos – Lavéra – Berre)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Réseau de Pierrelatte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aseline="0" dirty="0" err="1" smtClean="0">
                          <a:effectLst/>
                        </a:rPr>
                        <a:t>assist</a:t>
                      </a:r>
                      <a:endParaRPr lang="fr-FR" sz="800" baseline="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10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ESSO Fos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Fos - Lavéra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462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Raff. de Provence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La Mède – Martigues - Lavéra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La Mède - Marignane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291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Pipeline Ile de France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 Havre – Gargenville - Grandpuits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sym typeface="Wingdings"/>
                        </a:rPr>
                        <a:t>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1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</a:rPr>
                        <a:t>RETIA (SCO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&amp; 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</a:rPr>
                        <a:t>GPN)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Rouen &amp; Oissel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  <a:tr h="28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SPSE  (+ SFPLJ, TPF, SPLRL)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Fos – </a:t>
                      </a:r>
                      <a:r>
                        <a:rPr lang="fr-FR" sz="800" dirty="0" err="1" smtClean="0">
                          <a:effectLst/>
                        </a:rPr>
                        <a:t>Oberhoffen</a:t>
                      </a:r>
                      <a:r>
                        <a:rPr lang="fr-FR" sz="800" baseline="0" dirty="0" smtClean="0">
                          <a:effectLst/>
                        </a:rPr>
                        <a:t> </a:t>
                      </a:r>
                      <a:r>
                        <a:rPr lang="fr-FR" sz="800" dirty="0" smtClean="0">
                          <a:effectLst/>
                        </a:rPr>
                        <a:t>+ </a:t>
                      </a:r>
                      <a:r>
                        <a:rPr lang="fr-FR" sz="800" dirty="0">
                          <a:effectLst/>
                        </a:rPr>
                        <a:t>Gennes – Cressier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+ </a:t>
                      </a:r>
                      <a:r>
                        <a:rPr lang="fr-FR" sz="800" dirty="0" err="1" smtClean="0">
                          <a:effectLst/>
                        </a:rPr>
                        <a:t>Oberhoffen</a:t>
                      </a:r>
                      <a:r>
                        <a:rPr lang="fr-FR" sz="800" dirty="0" smtClean="0">
                          <a:effectLst/>
                        </a:rPr>
                        <a:t> - </a:t>
                      </a:r>
                      <a:r>
                        <a:rPr lang="fr-FR" sz="800" dirty="0">
                          <a:effectLst/>
                        </a:rPr>
                        <a:t>Carling - Metz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sym typeface="Wingdings"/>
                        </a:rPr>
                        <a:t>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26840" marR="2684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191" y="1637589"/>
            <a:ext cx="461665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Principales Références  - Surveillance de Pipelines</a:t>
            </a:r>
            <a:endParaRPr lang="fr-FR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2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ctobre 2006 0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95313" y="136525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TECHNIPIPE</a:t>
            </a: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/>
            </a:r>
            <a:b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Pipeline Technologies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07731" y="1406525"/>
            <a:ext cx="7899644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defRPr/>
            </a:pP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Ingénierie, Contrôle et Maintenance de Pipelines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3410" y="6596390"/>
            <a:ext cx="889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FF00"/>
                </a:solidFill>
                <a:latin typeface="Arial Rounded MT Bold" pitchFamily="34" charset="0"/>
              </a:rPr>
              <a:t>27/01/2014</a:t>
            </a:r>
            <a:endParaRPr lang="fr-FR" sz="11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8475" y="1336675"/>
            <a:ext cx="8235950" cy="17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Société de </a:t>
            </a: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services</a:t>
            </a: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 crée en 1990,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r>
              <a:rPr lang="fr-FR" sz="1400" i="1" dirty="0" smtClean="0">
                <a:solidFill>
                  <a:srgbClr val="000099"/>
                </a:solidFill>
                <a:latin typeface="Calibri" pitchFamily="34" charset="0"/>
              </a:rPr>
              <a:t>Une maturité et un savoir faire éprouvé </a:t>
            </a:r>
            <a:endParaRPr lang="fr-FR" sz="1400" dirty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000" u="sng" dirty="0" smtClean="0">
                <a:solidFill>
                  <a:srgbClr val="000099"/>
                </a:solidFill>
                <a:latin typeface="Calibri" pitchFamily="34" charset="0"/>
              </a:rPr>
              <a:t>Actionnariat</a:t>
            </a: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 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r>
              <a:rPr lang="fr-FR" sz="1400" i="1" dirty="0">
                <a:solidFill>
                  <a:srgbClr val="000099"/>
                </a:solidFill>
                <a:latin typeface="Calibri" pitchFamily="34" charset="0"/>
              </a:rPr>
              <a:t>Une indépendance totale</a:t>
            </a:r>
            <a:r>
              <a:rPr lang="fr-FR" sz="2000" dirty="0" smtClean="0">
                <a:solidFill>
                  <a:srgbClr val="000099"/>
                </a:solidFill>
                <a:latin typeface="Calibri" pitchFamily="34" charset="0"/>
              </a:rPr>
              <a:t>		</a:t>
            </a:r>
            <a:endParaRPr lang="fr-FR" sz="2000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fr-FR" sz="2000" u="sng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000" u="sng" dirty="0" smtClean="0">
                <a:solidFill>
                  <a:srgbClr val="000099"/>
                </a:solidFill>
                <a:latin typeface="Calibri" pitchFamily="34" charset="0"/>
              </a:rPr>
              <a:t>Chiffre d’affaire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411760" y="359019"/>
            <a:ext cx="824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Technipipe</a:t>
            </a: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en quelques mots…</a:t>
            </a:r>
            <a:endParaRPr lang="fr-FR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850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94831"/>
              </p:ext>
            </p:extLst>
          </p:nvPr>
        </p:nvGraphicFramePr>
        <p:xfrm>
          <a:off x="2844801" y="5111180"/>
          <a:ext cx="5985931" cy="1676400"/>
        </p:xfrm>
        <a:graphic>
          <a:graphicData uri="http://schemas.openxmlformats.org/drawingml/2006/table">
            <a:tbl>
              <a:tblPr/>
              <a:tblGrid>
                <a:gridCol w="767970"/>
                <a:gridCol w="1940883"/>
                <a:gridCol w="1788738"/>
                <a:gridCol w="1488340"/>
              </a:tblGrid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Année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Chiffre d’affaires </a:t>
                      </a: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(en €)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Résultat Courant Avant Impôts </a:t>
                      </a: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(en €)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Effectif moyen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7 200 000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367 000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0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7 686 000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0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7 579 000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381 000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1464733"/>
            <a:ext cx="1043517" cy="10435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43075" y="2133113"/>
            <a:ext cx="841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25 ans </a:t>
            </a:r>
            <a:endParaRPr lang="fr-FR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33587"/>
              </p:ext>
            </p:extLst>
          </p:nvPr>
        </p:nvGraphicFramePr>
        <p:xfrm>
          <a:off x="2887124" y="3109114"/>
          <a:ext cx="4631266" cy="1168114"/>
        </p:xfrm>
        <a:graphic>
          <a:graphicData uri="http://schemas.openxmlformats.org/drawingml/2006/table">
            <a:tbl>
              <a:tblPr/>
              <a:tblGrid>
                <a:gridCol w="2410096"/>
                <a:gridCol w="2221170"/>
              </a:tblGrid>
              <a:tr h="436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Actionnaires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% capital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Holding Béarn Conseils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88%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5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Associés professionnels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48" y="1447145"/>
            <a:ext cx="6414560" cy="4818048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30252" y="484600"/>
            <a:ext cx="8243888" cy="579438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Nos implantations métropolitaines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5170" y="2433094"/>
            <a:ext cx="1664644" cy="938756"/>
            <a:chOff x="1017" y="876"/>
            <a:chExt cx="1199" cy="899"/>
          </a:xfrm>
        </p:grpSpPr>
        <p:pic>
          <p:nvPicPr>
            <p:cNvPr id="5" name="Picture 8" descr="Harfleur 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7" y="876"/>
              <a:ext cx="1199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712" y="1525"/>
              <a:ext cx="409" cy="1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sz="900" b="1" dirty="0">
                  <a:solidFill>
                    <a:schemeClr val="bg1"/>
                  </a:solidFill>
                  <a:latin typeface="Arial Rounded MT Bold" pitchFamily="34" charset="0"/>
                </a:rPr>
                <a:t>Harfleur</a:t>
              </a:r>
            </a:p>
          </p:txBody>
        </p:sp>
      </p:grpSp>
      <p:cxnSp>
        <p:nvCxnSpPr>
          <p:cNvPr id="8" name="Connecteur droit avec flèche 7"/>
          <p:cNvCxnSpPr/>
          <p:nvPr/>
        </p:nvCxnSpPr>
        <p:spPr bwMode="auto">
          <a:xfrm flipV="1">
            <a:off x="1779814" y="2716752"/>
            <a:ext cx="3191657" cy="191472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1779814" y="2941216"/>
            <a:ext cx="3894365" cy="122277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57929" y="5230390"/>
            <a:ext cx="1744647" cy="1034804"/>
            <a:chOff x="1017" y="2997"/>
            <a:chExt cx="1199" cy="899"/>
          </a:xfrm>
        </p:grpSpPr>
        <p:pic>
          <p:nvPicPr>
            <p:cNvPr id="16" name="Picture 11" descr="les Pennes 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7" y="2997"/>
              <a:ext cx="1199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148" y="3692"/>
              <a:ext cx="869" cy="1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sz="900" b="1" dirty="0">
                  <a:solidFill>
                    <a:schemeClr val="bg1"/>
                  </a:solidFill>
                  <a:latin typeface="Arial Rounded MT Bold" pitchFamily="34" charset="0"/>
                </a:rPr>
                <a:t>Les Pennes Mirabeau</a:t>
              </a:r>
            </a:p>
          </p:txBody>
        </p:sp>
      </p:grpSp>
      <p:cxnSp>
        <p:nvCxnSpPr>
          <p:cNvPr id="18" name="Connecteur droit avec flèche 17"/>
          <p:cNvCxnSpPr/>
          <p:nvPr/>
        </p:nvCxnSpPr>
        <p:spPr bwMode="auto">
          <a:xfrm flipV="1">
            <a:off x="1902576" y="5722737"/>
            <a:ext cx="4963588" cy="185845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V="1">
            <a:off x="1902576" y="5230389"/>
            <a:ext cx="5353055" cy="652947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1902576" y="4557564"/>
            <a:ext cx="4661510" cy="1325772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5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Nos clients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64" y="3494071"/>
            <a:ext cx="1977951" cy="70641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400263"/>
            <a:ext cx="723900" cy="72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8" y="4464086"/>
            <a:ext cx="533474" cy="5334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4" y="2490750"/>
            <a:ext cx="1484350" cy="9837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33" y="2490750"/>
            <a:ext cx="942975" cy="542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7" y="2340242"/>
            <a:ext cx="1358680" cy="3720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" y="5475817"/>
            <a:ext cx="1428750" cy="800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7" y="5418667"/>
            <a:ext cx="1447800" cy="857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67" y="3651541"/>
            <a:ext cx="830580" cy="6172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5" y="2559195"/>
            <a:ext cx="714375" cy="2857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66" y="5361517"/>
            <a:ext cx="800100" cy="971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7" y="4452769"/>
            <a:ext cx="1082674" cy="7668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65" y="3562349"/>
            <a:ext cx="986310" cy="7064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62" y="4811182"/>
            <a:ext cx="1600200" cy="2952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66" y="5687854"/>
            <a:ext cx="2076450" cy="6953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3" y="3589939"/>
            <a:ext cx="1493083" cy="62211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4391827"/>
            <a:ext cx="1184844" cy="83871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6" y="3013739"/>
            <a:ext cx="957182" cy="98111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6" y="4212057"/>
            <a:ext cx="1576388" cy="4802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8036" y="3035260"/>
            <a:ext cx="1958425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677863"/>
            <a:ext cx="7772400" cy="5794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Nos activités…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735138"/>
            <a:ext cx="8008408" cy="4114800"/>
          </a:xfrm>
          <a:noFill/>
        </p:spPr>
        <p:txBody>
          <a:bodyPr/>
          <a:lstStyle/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Surveillance et exploitation mécanique de pipelines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Inspections par racleurs instrumentés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Epreuves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Interventions sur pipelines (nettoyage, </a:t>
            </a:r>
            <a:r>
              <a:rPr lang="fr-FR" sz="2000" b="1" dirty="0" err="1" smtClean="0">
                <a:solidFill>
                  <a:srgbClr val="000099"/>
                </a:solidFill>
                <a:latin typeface="Calibri" pitchFamily="34" charset="0"/>
              </a:rPr>
              <a:t>inertage</a:t>
            </a: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, congélations, …)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Ingénierie pipelines (Etude de </a:t>
            </a:r>
            <a:r>
              <a:rPr lang="fr-FR" sz="2000" b="1" dirty="0" err="1" smtClean="0">
                <a:solidFill>
                  <a:srgbClr val="000099"/>
                </a:solidFill>
                <a:latin typeface="Calibri" pitchFamily="34" charset="0"/>
              </a:rPr>
              <a:t>raclabilité</a:t>
            </a: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, rédaction des plans de maintenance, évaluation déviations, fouilles, coordination de travaux)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Pose de colliers </a:t>
            </a:r>
            <a:r>
              <a:rPr lang="fr-FR" sz="2000" b="1" dirty="0" err="1" smtClean="0">
                <a:solidFill>
                  <a:srgbClr val="000099"/>
                </a:solidFill>
                <a:latin typeface="Calibri" pitchFamily="34" charset="0"/>
              </a:rPr>
              <a:t>Citadel</a:t>
            </a:r>
            <a:endParaRPr lang="fr-F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446088" indent="-446088">
              <a:buBlip>
                <a:blip r:embed="rId2"/>
              </a:buBlip>
            </a:pPr>
            <a:r>
              <a:rPr lang="fr-FR" sz="2000" b="1" dirty="0">
                <a:solidFill>
                  <a:srgbClr val="000099"/>
                </a:solidFill>
                <a:latin typeface="Calibri" pitchFamily="34" charset="0"/>
              </a:rPr>
              <a:t>Protection </a:t>
            </a: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Cathodique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Topographie </a:t>
            </a:r>
          </a:p>
          <a:p>
            <a:pPr marL="446088" indent="-446088">
              <a:buFontTx/>
              <a:buBlip>
                <a:blip r:embed="rId2"/>
              </a:buBlip>
            </a:pPr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Formation </a:t>
            </a:r>
          </a:p>
        </p:txBody>
      </p:sp>
      <p:sp>
        <p:nvSpPr>
          <p:cNvPr id="2" name="ZoneTexte 1"/>
          <p:cNvSpPr txBox="1"/>
          <p:nvPr/>
        </p:nvSpPr>
        <p:spPr>
          <a:xfrm rot="5400000">
            <a:off x="-1841898" y="386650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  </a:t>
            </a:r>
            <a:r>
              <a:rPr lang="fr-F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Arrêté Multi-Fluide (AMF)</a:t>
            </a:r>
            <a:endParaRPr lang="fr-FR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68462" y="5997873"/>
            <a:ext cx="651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             Pipeline </a:t>
            </a:r>
            <a:r>
              <a:rPr lang="fr-FR" sz="2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Integrity</a:t>
            </a:r>
            <a:r>
              <a:rPr lang="fr-FR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Management</a:t>
            </a:r>
            <a:endParaRPr lang="fr-FR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7826" y="568747"/>
            <a:ext cx="8243887" cy="5794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Surveillance de réseaux de pipelines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917726"/>
            <a:ext cx="7332906" cy="3476846"/>
          </a:xfrm>
          <a:noFill/>
        </p:spPr>
        <p:txBody>
          <a:bodyPr/>
          <a:lstStyle/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Surveillance terrestre par marcheurs .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Permanence sécurité (astreinte) et intervention sur incident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>
                <a:solidFill>
                  <a:srgbClr val="000099"/>
                </a:solidFill>
                <a:latin typeface="Calibri" pitchFamily="34" charset="0"/>
              </a:rPr>
              <a:t>Suivi des affaires domaniales (mise à jour périodique des plans parcellaires et actualisation des fichiers de </a:t>
            </a: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propriétaires)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Gestion, suivi et surveillance des travaux tiers à proximité des pipelines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Mise à jour des plans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000099"/>
                </a:solidFill>
                <a:latin typeface="Calibri" pitchFamily="34" charset="0"/>
              </a:rPr>
              <a:t>Rédaction de Plans d’Intervention et de Plans de Surveillance et de Maintenance.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0250" y="938213"/>
            <a:ext cx="76088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 sz="24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1981" y="1249227"/>
            <a:ext cx="8051800" cy="289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fr-FR" sz="1600" b="1" i="1" dirty="0" smtClean="0">
                <a:solidFill>
                  <a:srgbClr val="000099"/>
                </a:solidFill>
                <a:latin typeface="Calibri" pitchFamily="34" charset="0"/>
              </a:rPr>
              <a:t> 1700 </a:t>
            </a:r>
            <a:r>
              <a:rPr lang="fr-FR" sz="1600" b="1" i="1" dirty="0">
                <a:solidFill>
                  <a:srgbClr val="000099"/>
                </a:solidFill>
                <a:latin typeface="Calibri" pitchFamily="34" charset="0"/>
              </a:rPr>
              <a:t>km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de canalisations transportant tous types de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produits surveillés en permanence. </a:t>
            </a:r>
            <a:endParaRPr lang="fr-FR" sz="1600" dirty="0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9" y="2070239"/>
            <a:ext cx="1349270" cy="17990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3" y="4147591"/>
            <a:ext cx="1865991" cy="13994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4862" y="4828080"/>
            <a:ext cx="1917345" cy="14380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8" y="4220528"/>
            <a:ext cx="2004483" cy="267264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83" y="4259683"/>
            <a:ext cx="2247787" cy="24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982" y="447972"/>
            <a:ext cx="8064500" cy="5794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Inspection par Racleurs Instrumentés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3338" y="1044025"/>
            <a:ext cx="8259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Grâce à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des accords, notre connaissance du marché et notre savoir-faire nous proposons une gamme complète d’outils parmi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les plus performants du marché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1396" y="2617074"/>
            <a:ext cx="38349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99"/>
                </a:solidFill>
                <a:latin typeface="Arial Rounded MT Bold" pitchFamily="34" charset="0"/>
              </a:rPr>
              <a:t>Contrôle US (Corrosion, fissure, </a:t>
            </a:r>
            <a:r>
              <a:rPr lang="fr-FR" sz="1400" b="1" dirty="0" smtClean="0">
                <a:solidFill>
                  <a:srgbClr val="000099"/>
                </a:solidFill>
                <a:latin typeface="Arial Rounded MT Bold" pitchFamily="34" charset="0"/>
              </a:rPr>
              <a:t>TOFD)  </a:t>
            </a:r>
            <a:endParaRPr lang="fr-FR" sz="1400" b="1" dirty="0">
              <a:solidFill>
                <a:srgbClr val="000099"/>
              </a:solidFill>
              <a:latin typeface="Arial Rounded MT Bold" pitchFamily="34" charset="0"/>
            </a:endParaRPr>
          </a:p>
          <a:p>
            <a:endParaRPr lang="fr-FR" sz="105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90" y="1698129"/>
            <a:ext cx="1924050" cy="866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3" y="1756765"/>
            <a:ext cx="1777908" cy="8081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387" y="1726957"/>
            <a:ext cx="2371725" cy="765939"/>
          </a:xfrm>
          <a:prstGeom prst="rect">
            <a:avLst/>
          </a:prstGeom>
        </p:spPr>
      </p:pic>
      <p:pic>
        <p:nvPicPr>
          <p:cNvPr id="17" name="Picture 2" descr="\\dc-technipipe\COMMUN NIF\Affaires\2013\Epreuves et Interventions\EI 2 13 13 NDT pour TOTAL PLIF\Photo\20131203 Passage UC\20131210 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" y="4704523"/>
            <a:ext cx="2343241" cy="17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E:\EI 1 11 12 - Ineos- 2 lignes 42'' Crau -GKA le 01-12-12\Photos\Nov 2012\IMGP13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6073" y="4704522"/>
            <a:ext cx="2562984" cy="17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T:\Affaires\Affaires EI - Racleurs Instrumentés\INEOS\EI 1 11 12 - Ineos- 2 lignes 42'' Crau - FSI le 07-12-12\Photos\Nov 2012\L.20\2013-01-08 13.43.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2262" y="3147917"/>
            <a:ext cx="6313170" cy="113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366" y="4704521"/>
            <a:ext cx="2966715" cy="17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2049" y="5154201"/>
            <a:ext cx="7209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Nous réalisons les analyses de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défauts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basées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sur la réglementation </a:t>
            </a:r>
            <a:r>
              <a:rPr lang="fr-FR" sz="1600" i="1" dirty="0" smtClean="0">
                <a:solidFill>
                  <a:srgbClr val="000099"/>
                </a:solidFill>
                <a:latin typeface="Calibri" pitchFamily="34" charset="0"/>
              </a:rPr>
              <a:t>française (guide GESIP) et les codes internationaux reconnus (ASME B31G-2009, RSTRENG) et proposons </a:t>
            </a:r>
            <a:r>
              <a:rPr lang="fr-FR" sz="1600" i="1" dirty="0">
                <a:solidFill>
                  <a:srgbClr val="000099"/>
                </a:solidFill>
                <a:latin typeface="Calibri" pitchFamily="34" charset="0"/>
              </a:rPr>
              <a:t>les méthodes de réparation adaptées</a:t>
            </a:r>
            <a:r>
              <a:rPr lang="fr-FR" sz="1400" i="1" dirty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13" y="2638182"/>
            <a:ext cx="1487795" cy="21285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76207" y="2006058"/>
            <a:ext cx="29473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99"/>
                </a:solidFill>
                <a:latin typeface="Arial Rounded MT Bold" pitchFamily="34" charset="0"/>
              </a:rPr>
              <a:t>Contrôle de géométrie</a:t>
            </a:r>
          </a:p>
          <a:p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6" y="2681013"/>
            <a:ext cx="2235130" cy="167634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374736"/>
            <a:ext cx="82296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Inspection par Racleurs Instrumentés </a:t>
            </a:r>
          </a:p>
        </p:txBody>
      </p:sp>
      <p:sp>
        <p:nvSpPr>
          <p:cNvPr id="9" name="Espace réservé du contenu 8"/>
          <p:cNvSpPr txBox="1">
            <a:spLocks noGrp="1"/>
          </p:cNvSpPr>
          <p:nvPr>
            <p:ph idx="1"/>
          </p:nvPr>
        </p:nvSpPr>
        <p:spPr>
          <a:xfrm>
            <a:off x="1100764" y="1973909"/>
            <a:ext cx="26942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1800" b="1" dirty="0">
                <a:solidFill>
                  <a:srgbClr val="000099"/>
                </a:solidFill>
                <a:latin typeface="Arial Rounded MT Bold" pitchFamily="34" charset="0"/>
              </a:rPr>
              <a:t>Contrôle </a:t>
            </a:r>
            <a:r>
              <a:rPr lang="fr-FR" sz="1800" b="1" dirty="0" smtClean="0">
                <a:solidFill>
                  <a:srgbClr val="000099"/>
                </a:solidFill>
                <a:latin typeface="Arial Rounded MT Bold" pitchFamily="34" charset="0"/>
              </a:rPr>
              <a:t>MFL  </a:t>
            </a:r>
            <a:endParaRPr lang="fr-FR" sz="1800" b="1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/>
            <a:endParaRPr lang="fr-FR" sz="1050" dirty="0"/>
          </a:p>
        </p:txBody>
      </p:sp>
      <p:pic>
        <p:nvPicPr>
          <p:cNvPr id="10" name="Picture 2" descr="Total T11 18'' - Lancement MFL 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12691" r="13773" b="16130"/>
          <a:stretch>
            <a:fillRect/>
          </a:stretch>
        </p:blipFill>
        <p:spPr bwMode="auto">
          <a:xfrm>
            <a:off x="372049" y="2681013"/>
            <a:ext cx="1987430" cy="14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mf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49" y="2681565"/>
            <a:ext cx="2201108" cy="14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8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1070</Words>
  <Application>Microsoft Office PowerPoint</Application>
  <PresentationFormat>Affichage à l'écran (4:3)</PresentationFormat>
  <Paragraphs>344</Paragraphs>
  <Slides>19</Slides>
  <Notes>1</Notes>
  <HiddenSlides>1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Calibri</vt:lpstr>
      <vt:lpstr>Tahoma</vt:lpstr>
      <vt:lpstr>Wingdings</vt:lpstr>
      <vt:lpstr>Thème Office</vt:lpstr>
      <vt:lpstr>Conception personnalisée</vt:lpstr>
      <vt:lpstr>Image Bitmap</vt:lpstr>
      <vt:lpstr>Présentation PowerPoint</vt:lpstr>
      <vt:lpstr>Présentation PowerPoint</vt:lpstr>
      <vt:lpstr>Présentation PowerPoint</vt:lpstr>
      <vt:lpstr>Présentation PowerPoint</vt:lpstr>
      <vt:lpstr>Nos clients </vt:lpstr>
      <vt:lpstr>Nos activités…</vt:lpstr>
      <vt:lpstr>Surveillance de réseaux de pipelines</vt:lpstr>
      <vt:lpstr>Inspection par Racleurs Instrumentés </vt:lpstr>
      <vt:lpstr>Inspection par Racleurs Instrumentés </vt:lpstr>
      <vt:lpstr>Analyse des données et plan d’action Racleurs Instrumentés </vt:lpstr>
      <vt:lpstr>Interventions sur pipelines</vt:lpstr>
      <vt:lpstr>Ingénierie pipelines</vt:lpstr>
      <vt:lpstr>Protection cathodique Pipelines - Dépôts - Centrales nucléaires - Stations Services…et œuvres d’art</vt:lpstr>
      <vt:lpstr>Topographie </vt:lpstr>
      <vt:lpstr>Export</vt:lpstr>
      <vt:lpstr>Export</vt:lpstr>
      <vt:lpstr>Nos forces à l’export</vt:lpstr>
      <vt:lpstr>Certifications, habilitations, associations professionnelles</vt:lpstr>
      <vt:lpstr>Surveillance de réseaux de pipelines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CLOUET</dc:creator>
  <cp:lastModifiedBy>cclouet</cp:lastModifiedBy>
  <cp:revision>75</cp:revision>
  <cp:lastPrinted>2015-01-16T08:57:32Z</cp:lastPrinted>
  <dcterms:created xsi:type="dcterms:W3CDTF">2013-03-20T07:27:46Z</dcterms:created>
  <dcterms:modified xsi:type="dcterms:W3CDTF">2015-01-16T22:00:13Z</dcterms:modified>
</cp:coreProperties>
</file>