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73" r:id="rId3"/>
    <p:sldId id="274" r:id="rId4"/>
    <p:sldId id="279" r:id="rId5"/>
    <p:sldId id="270" r:id="rId6"/>
    <p:sldId id="280" r:id="rId7"/>
    <p:sldId id="275" r:id="rId8"/>
    <p:sldId id="276" r:id="rId9"/>
    <p:sldId id="277" r:id="rId10"/>
    <p:sldId id="278" r:id="rId11"/>
    <p:sldId id="266" r:id="rId12"/>
    <p:sldId id="258" r:id="rId13"/>
    <p:sldId id="281" r:id="rId14"/>
    <p:sldId id="269" r:id="rId15"/>
    <p:sldId id="267" r:id="rId16"/>
    <p:sldId id="271" r:id="rId17"/>
    <p:sldId id="268" r:id="rId1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4" d="100"/>
          <a:sy n="104" d="100"/>
        </p:scale>
        <p:origin x="157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95E9C03-BAA0-46CE-BAC7-C3D11089A7DD}" type="datetimeFigureOut">
              <a:rPr lang="fr-FR"/>
              <a:pPr>
                <a:defRPr/>
              </a:pPr>
              <a:t>16/01/2015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1524139-C084-470A-A04A-99D4DF498DA6}" type="slidenum">
              <a:rPr lang="fr-FR" altLang="fr-FR"/>
              <a:pPr/>
              <a:t>‹N°›</a:t>
            </a:fld>
            <a:endParaRPr lang="fr-FR" altLang="fr-FR"/>
          </a:p>
        </p:txBody>
      </p:sp>
    </p:spTree>
    <p:extLst>
      <p:ext uri="{BB962C8B-B14F-4D97-AF65-F5344CB8AC3E}">
        <p14:creationId xmlns:p14="http://schemas.microsoft.com/office/powerpoint/2010/main" val="39963512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3556" name="Espace réservé du numéro de diapositive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64448A-A9FD-4788-B721-D77E34AE041B}" type="slidenum">
              <a:rPr lang="fr-FR" altLang="fr-FR">
                <a:latin typeface="Calibri" panose="020F0502020204030204" pitchFamily="34" charset="0"/>
              </a:rPr>
              <a:pPr eaLnBrk="1" hangingPunct="1"/>
              <a:t>1</a:t>
            </a:fld>
            <a:endParaRPr lang="fr-FR" altLang="fr-FR">
              <a:latin typeface="Calibri" panose="020F0502020204030204" pitchFamily="34" charset="0"/>
            </a:endParaRPr>
          </a:p>
        </p:txBody>
      </p:sp>
    </p:spTree>
    <p:extLst>
      <p:ext uri="{BB962C8B-B14F-4D97-AF65-F5344CB8AC3E}">
        <p14:creationId xmlns:p14="http://schemas.microsoft.com/office/powerpoint/2010/main" val="219239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AA1400-4937-4135-94FD-D5BA734672EE}" type="slidenum">
              <a:rPr lang="fr-FR" altLang="fr-FR"/>
              <a:pPr eaLnBrk="1" hangingPunct="1"/>
              <a:t>8</a:t>
            </a:fld>
            <a:endParaRPr lang="fr-FR" altLang="fr-FR"/>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75447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F2A1FF-25CC-4484-873B-0C1DE1DFBBE9}" type="slidenum">
              <a:rPr lang="fr-FR" altLang="fr-FR"/>
              <a:pPr eaLnBrk="1" hangingPunct="1"/>
              <a:t>10</a:t>
            </a:fld>
            <a:endParaRPr lang="fr-FR" altLang="fr-FR"/>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2041179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5604" name="Espace réservé du numéro de diapositive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EF309A1-219E-4C28-95DA-913D1CF6318E}" type="slidenum">
              <a:rPr lang="fr-FR" altLang="fr-FR">
                <a:latin typeface="Calibri" panose="020F0502020204030204" pitchFamily="34" charset="0"/>
              </a:rPr>
              <a:pPr eaLnBrk="1" hangingPunct="1"/>
              <a:t>12</a:t>
            </a:fld>
            <a:endParaRPr lang="fr-FR" altLang="fr-FR">
              <a:latin typeface="Calibri" panose="020F0502020204030204" pitchFamily="34" charset="0"/>
            </a:endParaRPr>
          </a:p>
        </p:txBody>
      </p:sp>
    </p:spTree>
    <p:extLst>
      <p:ext uri="{BB962C8B-B14F-4D97-AF65-F5344CB8AC3E}">
        <p14:creationId xmlns:p14="http://schemas.microsoft.com/office/powerpoint/2010/main" val="389949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Connecteur droit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Ellipse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lipse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8" name="Titr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fr-FR" smtClean="0"/>
              <a:t>Cliquez pour modifier le style du titre</a:t>
            </a:r>
            <a:endParaRPr lang="en-US"/>
          </a:p>
        </p:txBody>
      </p:sp>
      <p:sp>
        <p:nvSpPr>
          <p:cNvPr id="15" name="Espace réservé de la date 27"/>
          <p:cNvSpPr>
            <a:spLocks noGrp="1"/>
          </p:cNvSpPr>
          <p:nvPr>
            <p:ph type="dt" sz="half" idx="10"/>
          </p:nvPr>
        </p:nvSpPr>
        <p:spPr/>
        <p:txBody>
          <a:bodyPr/>
          <a:lstStyle>
            <a:lvl1pPr>
              <a:defRPr/>
            </a:lvl1pPr>
          </a:lstStyle>
          <a:p>
            <a:pPr>
              <a:defRPr/>
            </a:pPr>
            <a:fld id="{1A9A1AC6-C8F7-4CC8-AD1E-D55D3503A0A3}" type="datetimeFigureOut">
              <a:rPr lang="fr-FR"/>
              <a:pPr>
                <a:defRPr/>
              </a:pPr>
              <a:t>16/01/2015</a:t>
            </a:fld>
            <a:endParaRPr lang="fr-FR"/>
          </a:p>
        </p:txBody>
      </p:sp>
      <p:sp>
        <p:nvSpPr>
          <p:cNvPr id="16" name="Espace réservé du pied de page 16"/>
          <p:cNvSpPr>
            <a:spLocks noGrp="1"/>
          </p:cNvSpPr>
          <p:nvPr>
            <p:ph type="ftr" sz="quarter" idx="11"/>
          </p:nvPr>
        </p:nvSpPr>
        <p:spPr/>
        <p:txBody>
          <a:bodyPr/>
          <a:lstStyle>
            <a:lvl1pPr>
              <a:defRPr/>
            </a:lvl1pPr>
          </a:lstStyle>
          <a:p>
            <a:pPr>
              <a:defRPr/>
            </a:pPr>
            <a:endParaRPr lang="fr-FR"/>
          </a:p>
        </p:txBody>
      </p:sp>
      <p:sp>
        <p:nvSpPr>
          <p:cNvPr id="17" name="Espace réservé du numéro de diapositive 28"/>
          <p:cNvSpPr>
            <a:spLocks noGrp="1"/>
          </p:cNvSpPr>
          <p:nvPr>
            <p:ph type="sldNum" sz="quarter" idx="12"/>
          </p:nvPr>
        </p:nvSpPr>
        <p:spPr>
          <a:xfrm>
            <a:off x="4343400" y="2198688"/>
            <a:ext cx="457200" cy="441325"/>
          </a:xfrm>
        </p:spPr>
        <p:txBody>
          <a:bodyPr/>
          <a:lstStyle>
            <a:lvl1pPr>
              <a:defRPr/>
            </a:lvl1pPr>
          </a:lstStyle>
          <a:p>
            <a:fld id="{763FC3A9-F771-46D0-86E5-71DB1CCBBCB5}" type="slidenum">
              <a:rPr lang="fr-FR" altLang="fr-FR"/>
              <a:pPr/>
              <a:t>‹N°›</a:t>
            </a:fld>
            <a:endParaRPr lang="fr-FR" altLang="fr-FR"/>
          </a:p>
        </p:txBody>
      </p:sp>
    </p:spTree>
    <p:extLst>
      <p:ext uri="{BB962C8B-B14F-4D97-AF65-F5344CB8AC3E}">
        <p14:creationId xmlns:p14="http://schemas.microsoft.com/office/powerpoint/2010/main" val="391289378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A37C61EC-B655-4800-88B8-BAA592588759}" type="datetimeFigureOut">
              <a:rPr lang="fr-FR"/>
              <a:pPr>
                <a:defRPr/>
              </a:pPr>
              <a:t>16/01/2015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B02107F0-7564-47F5-B5DF-426D902A65FB}" type="slidenum">
              <a:rPr lang="fr-FR" altLang="fr-FR"/>
              <a:pPr/>
              <a:t>‹N°›</a:t>
            </a:fld>
            <a:endParaRPr lang="fr-FR" altLang="fr-FR"/>
          </a:p>
        </p:txBody>
      </p:sp>
    </p:spTree>
    <p:extLst>
      <p:ext uri="{BB962C8B-B14F-4D97-AF65-F5344CB8AC3E}">
        <p14:creationId xmlns:p14="http://schemas.microsoft.com/office/powerpoint/2010/main" val="309478174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Pr>
        <a:solidFill>
          <a:schemeClr val="bg2"/>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Connecteur droit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Ellipse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Ellipse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 name="Titre vertical 1"/>
          <p:cNvSpPr>
            <a:spLocks noGrp="1"/>
          </p:cNvSpPr>
          <p:nvPr>
            <p:ph type="title" orient="vert"/>
          </p:nvPr>
        </p:nvSpPr>
        <p:spPr>
          <a:xfrm>
            <a:off x="7391400" y="304801"/>
            <a:ext cx="1447800" cy="5851525"/>
          </a:xfrm>
        </p:spPr>
        <p:txBody>
          <a:bodyPr vert="eaVert"/>
          <a:lstStyle/>
          <a:p>
            <a:r>
              <a:rPr lang="fr-FR" smtClean="0"/>
              <a:t>Cliquez pour modifier le style du titre</a:t>
            </a:r>
            <a:endParaRPr lang="en-US"/>
          </a:p>
        </p:txBody>
      </p:sp>
      <p:sp>
        <p:nvSpPr>
          <p:cNvPr id="13" name="Espace réservé du numéro de diapositive 5"/>
          <p:cNvSpPr>
            <a:spLocks noGrp="1"/>
          </p:cNvSpPr>
          <p:nvPr>
            <p:ph type="sldNum" sz="quarter" idx="10"/>
          </p:nvPr>
        </p:nvSpPr>
        <p:spPr>
          <a:xfrm>
            <a:off x="6915150" y="3009900"/>
            <a:ext cx="457200" cy="441325"/>
          </a:xfrm>
        </p:spPr>
        <p:txBody>
          <a:bodyPr/>
          <a:lstStyle>
            <a:lvl1pPr>
              <a:defRPr/>
            </a:lvl1pPr>
          </a:lstStyle>
          <a:p>
            <a:fld id="{3246E916-42CE-4129-AC4E-B7549AD5408D}" type="slidenum">
              <a:rPr lang="fr-FR" altLang="fr-FR"/>
              <a:pPr/>
              <a:t>‹N°›</a:t>
            </a:fld>
            <a:endParaRPr lang="fr-FR" altLang="fr-FR"/>
          </a:p>
        </p:txBody>
      </p:sp>
      <p:sp>
        <p:nvSpPr>
          <p:cNvPr id="14" name="Espace réservé de la date 3"/>
          <p:cNvSpPr>
            <a:spLocks noGrp="1"/>
          </p:cNvSpPr>
          <p:nvPr>
            <p:ph type="dt" sz="half" idx="11"/>
          </p:nvPr>
        </p:nvSpPr>
        <p:spPr/>
        <p:txBody>
          <a:bodyPr/>
          <a:lstStyle>
            <a:lvl1pPr>
              <a:defRPr/>
            </a:lvl1pPr>
          </a:lstStyle>
          <a:p>
            <a:pPr>
              <a:defRPr/>
            </a:pPr>
            <a:fld id="{1E1E0645-1804-48AF-B01F-8BE4AE9A1F13}" type="datetimeFigureOut">
              <a:rPr lang="fr-FR"/>
              <a:pPr>
                <a:defRPr/>
              </a:pPr>
              <a:t>16/01/2015</a:t>
            </a:fld>
            <a:endParaRPr lang="fr-FR"/>
          </a:p>
        </p:txBody>
      </p:sp>
      <p:sp>
        <p:nvSpPr>
          <p:cNvPr id="15" name="Espace réservé du pied de page 4"/>
          <p:cNvSpPr>
            <a:spLocks noGrp="1"/>
          </p:cNvSpPr>
          <p:nvPr>
            <p:ph type="ftr"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137434020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lang="fr-FR" smtClean="0"/>
              <a:t>Cliquez pour modifier le style du titre</a:t>
            </a:r>
            <a:endParaRPr lang="en-US"/>
          </a:p>
        </p:txBody>
      </p:sp>
      <p:sp>
        <p:nvSpPr>
          <p:cNvPr id="8" name="Espace réservé du contenu 7"/>
          <p:cNvSpPr>
            <a:spLocks noGrp="1"/>
          </p:cNvSpPr>
          <p:nvPr>
            <p:ph sz="quarter" idx="1"/>
          </p:nvPr>
        </p:nvSpPr>
        <p:spPr>
          <a:xfrm>
            <a:off x="301752" y="1527048"/>
            <a:ext cx="850392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662F01D5-BDE6-453C-9E89-E60FF8A0FC02}" type="datetimeFigureOut">
              <a:rPr lang="fr-FR"/>
              <a:pPr>
                <a:defRPr/>
              </a:pPr>
              <a:t>16/01/2015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4362450" y="1027113"/>
            <a:ext cx="457200" cy="441325"/>
          </a:xfrm>
        </p:spPr>
        <p:txBody>
          <a:bodyPr/>
          <a:lstStyle>
            <a:lvl1pPr>
              <a:defRPr/>
            </a:lvl1pPr>
          </a:lstStyle>
          <a:p>
            <a:fld id="{A5848CB2-4331-43A7-8CEE-C1AB0A8BB1BB}" type="slidenum">
              <a:rPr lang="fr-FR" altLang="fr-FR"/>
              <a:pPr/>
              <a:t>‹N°›</a:t>
            </a:fld>
            <a:endParaRPr lang="fr-FR" altLang="fr-FR"/>
          </a:p>
        </p:txBody>
      </p:sp>
    </p:spTree>
    <p:extLst>
      <p:ext uri="{BB962C8B-B14F-4D97-AF65-F5344CB8AC3E}">
        <p14:creationId xmlns:p14="http://schemas.microsoft.com/office/powerpoint/2010/main" val="29649724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Connecteur droit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Ellipse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lipse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ce réservé du texte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2" name="Titr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fr-FR" smtClean="0"/>
              <a:t>Cliquez pour modifier le style du titre</a:t>
            </a:r>
            <a:endParaRPr lang="en-US"/>
          </a:p>
        </p:txBody>
      </p:sp>
      <p:sp>
        <p:nvSpPr>
          <p:cNvPr id="15" name="Espace réservé du pied de page 4"/>
          <p:cNvSpPr>
            <a:spLocks noGrp="1"/>
          </p:cNvSpPr>
          <p:nvPr>
            <p:ph type="ftr" sz="quarter" idx="10"/>
          </p:nvPr>
        </p:nvSpPr>
        <p:spPr/>
        <p:txBody>
          <a:bodyPr/>
          <a:lstStyle>
            <a:lvl1pPr>
              <a:defRPr/>
            </a:lvl1pPr>
          </a:lstStyle>
          <a:p>
            <a:pPr>
              <a:defRPr/>
            </a:pPr>
            <a:endParaRPr lang="fr-FR"/>
          </a:p>
        </p:txBody>
      </p:sp>
      <p:sp>
        <p:nvSpPr>
          <p:cNvPr id="16" name="Espace réservé de la date 3"/>
          <p:cNvSpPr>
            <a:spLocks noGrp="1"/>
          </p:cNvSpPr>
          <p:nvPr>
            <p:ph type="dt" sz="half" idx="11"/>
          </p:nvPr>
        </p:nvSpPr>
        <p:spPr/>
        <p:txBody>
          <a:bodyPr/>
          <a:lstStyle>
            <a:lvl1pPr>
              <a:defRPr/>
            </a:lvl1pPr>
          </a:lstStyle>
          <a:p>
            <a:pPr>
              <a:defRPr/>
            </a:pPr>
            <a:fld id="{295B74AE-A7F5-489F-8C19-681B4AF3D731}" type="datetimeFigureOut">
              <a:rPr lang="fr-FR"/>
              <a:pPr>
                <a:defRPr/>
              </a:pPr>
              <a:t>16/01/2015</a:t>
            </a:fld>
            <a:endParaRPr lang="fr-FR"/>
          </a:p>
        </p:txBody>
      </p:sp>
      <p:sp>
        <p:nvSpPr>
          <p:cNvPr id="17" name="Espace réservé du numéro de diapositive 5"/>
          <p:cNvSpPr>
            <a:spLocks noGrp="1"/>
          </p:cNvSpPr>
          <p:nvPr>
            <p:ph type="sldNum" sz="quarter" idx="12"/>
          </p:nvPr>
        </p:nvSpPr>
        <p:spPr>
          <a:xfrm>
            <a:off x="4343400" y="2198688"/>
            <a:ext cx="457200" cy="441325"/>
          </a:xfrm>
        </p:spPr>
        <p:txBody>
          <a:bodyPr/>
          <a:lstStyle>
            <a:lvl1pPr>
              <a:defRPr/>
            </a:lvl1pPr>
          </a:lstStyle>
          <a:p>
            <a:fld id="{54EA3F66-2E19-4EFB-B7D5-27E73583785C}" type="slidenum">
              <a:rPr lang="fr-FR" altLang="fr-FR"/>
              <a:pPr/>
              <a:t>‹N°›</a:t>
            </a:fld>
            <a:endParaRPr lang="fr-FR" altLang="fr-FR"/>
          </a:p>
        </p:txBody>
      </p:sp>
    </p:spTree>
    <p:extLst>
      <p:ext uri="{BB962C8B-B14F-4D97-AF65-F5344CB8AC3E}">
        <p14:creationId xmlns:p14="http://schemas.microsoft.com/office/powerpoint/2010/main" val="283803504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solidFill>
          <a:schemeClr val="bg2"/>
        </a:solidFill>
        <a:effectLst/>
      </p:bgPr>
    </p:bg>
    <p:spTree>
      <p:nvGrpSpPr>
        <p:cNvPr id="1" name=""/>
        <p:cNvGrpSpPr/>
        <p:nvPr/>
      </p:nvGrpSpPr>
      <p:grpSpPr>
        <a:xfrm>
          <a:off x="0" y="0"/>
          <a:ext cx="0" cy="0"/>
          <a:chOff x="0" y="0"/>
          <a:chExt cx="0" cy="0"/>
        </a:xfrm>
      </p:grpSpPr>
      <p:sp>
        <p:nvSpPr>
          <p:cNvPr id="5" name="Connecteur droit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re 1"/>
          <p:cNvSpPr>
            <a:spLocks noGrp="1"/>
          </p:cNvSpPr>
          <p:nvPr>
            <p:ph type="title"/>
          </p:nvPr>
        </p:nvSpPr>
        <p:spPr>
          <a:xfrm>
            <a:off x="301752" y="228600"/>
            <a:ext cx="8534400" cy="758952"/>
          </a:xfrm>
        </p:spPr>
        <p:txBody>
          <a:bodyPr/>
          <a:lstStyle/>
          <a:p>
            <a:r>
              <a:rPr lang="fr-FR" smtClean="0"/>
              <a:t>Cliquez pour modifier le style du titre</a:t>
            </a:r>
            <a:endParaRPr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4"/>
          <p:cNvSpPr>
            <a:spLocks noGrp="1"/>
          </p:cNvSpPr>
          <p:nvPr>
            <p:ph type="dt" sz="half" idx="10"/>
          </p:nvPr>
        </p:nvSpPr>
        <p:spPr>
          <a:xfrm>
            <a:off x="5791200" y="6410325"/>
            <a:ext cx="3044825" cy="365125"/>
          </a:xfrm>
        </p:spPr>
        <p:txBody>
          <a:bodyPr/>
          <a:lstStyle>
            <a:lvl1pPr>
              <a:defRPr/>
            </a:lvl1pPr>
          </a:lstStyle>
          <a:p>
            <a:pPr>
              <a:defRPr/>
            </a:pPr>
            <a:fld id="{C53EE532-3A5C-4242-A5F8-3490F53AC10D}" type="datetimeFigureOut">
              <a:rPr lang="fr-FR"/>
              <a:pPr>
                <a:defRPr/>
              </a:pPr>
              <a:t>16/01/2015</a:t>
            </a:fld>
            <a:endParaRPr lang="fr-FR"/>
          </a:p>
        </p:txBody>
      </p:sp>
      <p:sp>
        <p:nvSpPr>
          <p:cNvPr id="7" name="Espace réservé du pied de page 5"/>
          <p:cNvSpPr>
            <a:spLocks noGrp="1"/>
          </p:cNvSpPr>
          <p:nvPr>
            <p:ph type="ftr" sz="quarter" idx="11"/>
          </p:nvPr>
        </p:nvSpPr>
        <p:spPr/>
        <p:txBody>
          <a:bodyPr/>
          <a:lstStyle>
            <a:lvl1pPr>
              <a:defRPr/>
            </a:lvl1pPr>
          </a:lstStyle>
          <a:p>
            <a:pPr>
              <a:defRPr/>
            </a:pPr>
            <a:endParaRPr lang="fr-FR"/>
          </a:p>
        </p:txBody>
      </p:sp>
      <p:sp>
        <p:nvSpPr>
          <p:cNvPr id="8" name="Espace réservé du numéro de diapositive 6"/>
          <p:cNvSpPr>
            <a:spLocks noGrp="1"/>
          </p:cNvSpPr>
          <p:nvPr>
            <p:ph type="sldNum" sz="quarter" idx="12"/>
          </p:nvPr>
        </p:nvSpPr>
        <p:spPr/>
        <p:txBody>
          <a:bodyPr/>
          <a:lstStyle>
            <a:lvl1pPr>
              <a:defRPr/>
            </a:lvl1pPr>
          </a:lstStyle>
          <a:p>
            <a:fld id="{D9F53B6B-2601-40E1-BF38-D80F2978A49C}" type="slidenum">
              <a:rPr lang="fr-FR" altLang="fr-FR"/>
              <a:pPr/>
              <a:t>‹N°›</a:t>
            </a:fld>
            <a:endParaRPr lang="fr-FR" altLang="fr-FR"/>
          </a:p>
        </p:txBody>
      </p:sp>
    </p:spTree>
    <p:extLst>
      <p:ext uri="{BB962C8B-B14F-4D97-AF65-F5344CB8AC3E}">
        <p14:creationId xmlns:p14="http://schemas.microsoft.com/office/powerpoint/2010/main" val="373759468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Pr>
        <a:solidFill>
          <a:schemeClr val="bg2"/>
        </a:solidFill>
        <a:effectLst/>
      </p:bgPr>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Connecteur droit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Ellipse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Ellipse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24" name="Espace réservé du contenu 23"/>
          <p:cNvSpPr>
            <a:spLocks noGrp="1"/>
          </p:cNvSpPr>
          <p:nvPr>
            <p:ph sz="quarter" idx="2"/>
          </p:nvPr>
        </p:nvSpPr>
        <p:spPr>
          <a:xfrm>
            <a:off x="301752" y="2471383"/>
            <a:ext cx="4041648" cy="3818404"/>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6" name="Espace réservé du contenu 25"/>
          <p:cNvSpPr>
            <a:spLocks noGrp="1"/>
          </p:cNvSpPr>
          <p:nvPr>
            <p:ph sz="quarter" idx="4"/>
          </p:nvPr>
        </p:nvSpPr>
        <p:spPr>
          <a:xfrm>
            <a:off x="4800600" y="2471383"/>
            <a:ext cx="4038600" cy="382219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3" name="Titre 22"/>
          <p:cNvSpPr>
            <a:spLocks noGrp="1"/>
          </p:cNvSpPr>
          <p:nvPr>
            <p:ph type="title"/>
          </p:nvPr>
        </p:nvSpPr>
        <p:spPr/>
        <p:txBody>
          <a:bodyPr rtlCol="0"/>
          <a:lstStyle/>
          <a:p>
            <a:r>
              <a:rPr lang="fr-FR" smtClean="0"/>
              <a:t>Cliquez pour modifier le style du titre</a:t>
            </a:r>
            <a:endParaRPr lang="en-US"/>
          </a:p>
        </p:txBody>
      </p:sp>
      <p:sp>
        <p:nvSpPr>
          <p:cNvPr id="18" name="Espace réservé de la date 6"/>
          <p:cNvSpPr>
            <a:spLocks noGrp="1"/>
          </p:cNvSpPr>
          <p:nvPr>
            <p:ph type="dt" sz="half" idx="10"/>
          </p:nvPr>
        </p:nvSpPr>
        <p:spPr/>
        <p:txBody>
          <a:bodyPr/>
          <a:lstStyle>
            <a:lvl1pPr>
              <a:defRPr/>
            </a:lvl1pPr>
          </a:lstStyle>
          <a:p>
            <a:pPr>
              <a:defRPr/>
            </a:pPr>
            <a:fld id="{7CD2A0AD-4C52-43B8-8032-E87ADA5A834F}" type="datetimeFigureOut">
              <a:rPr lang="fr-FR"/>
              <a:pPr>
                <a:defRPr/>
              </a:pPr>
              <a:t>16/01/2015</a:t>
            </a:fld>
            <a:endParaRPr lang="fr-FR"/>
          </a:p>
        </p:txBody>
      </p:sp>
      <p:sp>
        <p:nvSpPr>
          <p:cNvPr id="19" name="Espace réservé du pied de page 7"/>
          <p:cNvSpPr>
            <a:spLocks noGrp="1"/>
          </p:cNvSpPr>
          <p:nvPr>
            <p:ph type="ftr" sz="quarter" idx="11"/>
          </p:nvPr>
        </p:nvSpPr>
        <p:spPr>
          <a:xfrm>
            <a:off x="304800" y="6410325"/>
            <a:ext cx="3581400" cy="365125"/>
          </a:xfrm>
        </p:spPr>
        <p:txBody>
          <a:bodyPr/>
          <a:lstStyle>
            <a:lvl1pPr>
              <a:defRPr/>
            </a:lvl1pPr>
          </a:lstStyle>
          <a:p>
            <a:pPr>
              <a:defRPr/>
            </a:pPr>
            <a:endParaRPr lang="fr-FR"/>
          </a:p>
        </p:txBody>
      </p:sp>
      <p:sp>
        <p:nvSpPr>
          <p:cNvPr id="20" name="Espace réservé du numéro de diapositive 8"/>
          <p:cNvSpPr>
            <a:spLocks noGrp="1"/>
          </p:cNvSpPr>
          <p:nvPr>
            <p:ph type="sldNum" sz="quarter" idx="12"/>
          </p:nvPr>
        </p:nvSpPr>
        <p:spPr>
          <a:xfrm>
            <a:off x="4343400" y="1042988"/>
            <a:ext cx="457200" cy="441325"/>
          </a:xfrm>
        </p:spPr>
        <p:txBody>
          <a:bodyPr/>
          <a:lstStyle>
            <a:lvl1pPr>
              <a:defRPr/>
            </a:lvl1pPr>
          </a:lstStyle>
          <a:p>
            <a:fld id="{E4745190-F1A5-4B22-A6FB-D6CC64158F90}" type="slidenum">
              <a:rPr lang="fr-FR" altLang="fr-FR"/>
              <a:pPr/>
              <a:t>‹N°›</a:t>
            </a:fld>
            <a:endParaRPr lang="fr-FR" altLang="fr-FR"/>
          </a:p>
        </p:txBody>
      </p:sp>
    </p:spTree>
    <p:extLst>
      <p:ext uri="{BB962C8B-B14F-4D97-AF65-F5344CB8AC3E}">
        <p14:creationId xmlns:p14="http://schemas.microsoft.com/office/powerpoint/2010/main" val="74232874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EB36214B-ED7C-4D49-9BFC-3C4F1FAD7DD9}" type="datetimeFigureOut">
              <a:rPr lang="fr-FR"/>
              <a:pPr>
                <a:defRPr/>
              </a:pPr>
              <a:t>16/01/2015</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a:xfrm>
            <a:off x="4343400" y="1036638"/>
            <a:ext cx="457200" cy="441325"/>
          </a:xfrm>
        </p:spPr>
        <p:txBody>
          <a:bodyPr/>
          <a:lstStyle>
            <a:lvl1pPr>
              <a:defRPr/>
            </a:lvl1pPr>
          </a:lstStyle>
          <a:p>
            <a:fld id="{F64DD5E8-5676-4E4D-BD52-8BB0E2EC32C3}" type="slidenum">
              <a:rPr lang="fr-FR" altLang="fr-FR"/>
              <a:pPr/>
              <a:t>‹N°›</a:t>
            </a:fld>
            <a:endParaRPr lang="fr-FR" altLang="fr-FR"/>
          </a:p>
        </p:txBody>
      </p:sp>
    </p:spTree>
    <p:extLst>
      <p:ext uri="{BB962C8B-B14F-4D97-AF65-F5344CB8AC3E}">
        <p14:creationId xmlns:p14="http://schemas.microsoft.com/office/powerpoint/2010/main" val="268625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Espace réservé de la date 1"/>
          <p:cNvSpPr>
            <a:spLocks noGrp="1"/>
          </p:cNvSpPr>
          <p:nvPr>
            <p:ph type="dt" sz="half" idx="10"/>
          </p:nvPr>
        </p:nvSpPr>
        <p:spPr/>
        <p:txBody>
          <a:bodyPr/>
          <a:lstStyle>
            <a:lvl1pPr>
              <a:defRPr/>
            </a:lvl1pPr>
          </a:lstStyle>
          <a:p>
            <a:pPr>
              <a:defRPr/>
            </a:pPr>
            <a:fld id="{9DF451B2-4DF5-4434-831A-D51275BD423F}" type="datetimeFigureOut">
              <a:rPr lang="fr-FR"/>
              <a:pPr>
                <a:defRPr/>
              </a:pPr>
              <a:t>16/01/2015</a:t>
            </a:fld>
            <a:endParaRPr lang="fr-FR"/>
          </a:p>
        </p:txBody>
      </p:sp>
      <p:sp>
        <p:nvSpPr>
          <p:cNvPr id="9" name="Espace réservé du pied de page 2"/>
          <p:cNvSpPr>
            <a:spLocks noGrp="1"/>
          </p:cNvSpPr>
          <p:nvPr>
            <p:ph type="ftr" sz="quarter" idx="11"/>
          </p:nvPr>
        </p:nvSpPr>
        <p:spPr/>
        <p:txBody>
          <a:bodyPr/>
          <a:lstStyle>
            <a:lvl1pPr>
              <a:defRPr/>
            </a:lvl1pPr>
          </a:lstStyle>
          <a:p>
            <a:pPr>
              <a:defRPr/>
            </a:pPr>
            <a:endParaRPr lang="fr-FR"/>
          </a:p>
        </p:txBody>
      </p:sp>
      <p:sp>
        <p:nvSpPr>
          <p:cNvPr id="10" name="Espace réservé du numéro de diapositive 3"/>
          <p:cNvSpPr>
            <a:spLocks noGrp="1"/>
          </p:cNvSpPr>
          <p:nvPr>
            <p:ph type="sldNum" sz="quarter" idx="12"/>
          </p:nvPr>
        </p:nvSpPr>
        <p:spPr>
          <a:xfrm>
            <a:off x="4267200" y="6324600"/>
            <a:ext cx="609600" cy="441325"/>
          </a:xfrm>
        </p:spPr>
        <p:txBody>
          <a:bodyPr/>
          <a:lstStyle>
            <a:lvl1pPr>
              <a:defRPr>
                <a:solidFill>
                  <a:srgbClr val="FFFFFF"/>
                </a:solidFill>
              </a:defRPr>
            </a:lvl1pPr>
          </a:lstStyle>
          <a:p>
            <a:fld id="{614BF7AB-54C8-42D0-9BAE-4097B8FE46E1}" type="slidenum">
              <a:rPr lang="fr-FR" altLang="fr-FR"/>
              <a:pPr/>
              <a:t>‹N°›</a:t>
            </a:fld>
            <a:endParaRPr lang="fr-FR" altLang="fr-FR"/>
          </a:p>
        </p:txBody>
      </p:sp>
    </p:spTree>
    <p:extLst>
      <p:ext uri="{BB962C8B-B14F-4D97-AF65-F5344CB8AC3E}">
        <p14:creationId xmlns:p14="http://schemas.microsoft.com/office/powerpoint/2010/main" val="3794742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Connecteur droit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Ellipse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lipse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r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20" name="Espace réservé du contenu 19"/>
          <p:cNvSpPr>
            <a:spLocks noGrp="1"/>
          </p:cNvSpPr>
          <p:nvPr>
            <p:ph sz="quarter" idx="1"/>
          </p:nvPr>
        </p:nvSpPr>
        <p:spPr>
          <a:xfrm>
            <a:off x="3124200" y="685800"/>
            <a:ext cx="5638800" cy="5410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6" name="Espace réservé du numéro de diapositive 6"/>
          <p:cNvSpPr>
            <a:spLocks noGrp="1"/>
          </p:cNvSpPr>
          <p:nvPr>
            <p:ph type="sldNum" sz="quarter" idx="10"/>
          </p:nvPr>
        </p:nvSpPr>
        <p:spPr>
          <a:xfrm>
            <a:off x="1371600" y="312738"/>
            <a:ext cx="457200" cy="441325"/>
          </a:xfrm>
        </p:spPr>
        <p:txBody>
          <a:bodyPr/>
          <a:lstStyle>
            <a:lvl1pPr>
              <a:defRPr/>
            </a:lvl1pPr>
          </a:lstStyle>
          <a:p>
            <a:fld id="{C3470837-548E-4756-8A9F-242FD84F7AB6}" type="slidenum">
              <a:rPr lang="fr-FR" altLang="fr-FR"/>
              <a:pPr/>
              <a:t>‹N°›</a:t>
            </a:fld>
            <a:endParaRPr lang="fr-FR" altLang="fr-FR"/>
          </a:p>
        </p:txBody>
      </p:sp>
      <p:sp>
        <p:nvSpPr>
          <p:cNvPr id="17" name="Espace réservé de la date 4"/>
          <p:cNvSpPr>
            <a:spLocks noGrp="1"/>
          </p:cNvSpPr>
          <p:nvPr>
            <p:ph type="dt" sz="half" idx="11"/>
          </p:nvPr>
        </p:nvSpPr>
        <p:spPr/>
        <p:txBody>
          <a:bodyPr/>
          <a:lstStyle>
            <a:lvl1pPr>
              <a:defRPr/>
            </a:lvl1pPr>
          </a:lstStyle>
          <a:p>
            <a:pPr>
              <a:defRPr/>
            </a:pPr>
            <a:fld id="{008283BE-F13C-40BA-A371-FCE26D34ECF6}" type="datetimeFigureOut">
              <a:rPr lang="fr-FR"/>
              <a:pPr>
                <a:defRPr/>
              </a:pPr>
              <a:t>16/01/2015</a:t>
            </a:fld>
            <a:endParaRPr lang="fr-FR"/>
          </a:p>
        </p:txBody>
      </p:sp>
      <p:sp>
        <p:nvSpPr>
          <p:cNvPr id="18" name="Espace réservé du pied de page 5"/>
          <p:cNvSpPr>
            <a:spLocks noGrp="1"/>
          </p:cNvSpPr>
          <p:nvPr>
            <p:ph type="ftr" sz="quarter" idx="12"/>
          </p:nvPr>
        </p:nvSpPr>
        <p:spPr>
          <a:xfrm>
            <a:off x="301625" y="6410325"/>
            <a:ext cx="3382963" cy="366713"/>
          </a:xfrm>
        </p:spPr>
        <p:txBody>
          <a:bodyPr/>
          <a:lstStyle>
            <a:lvl1pPr>
              <a:defRPr/>
            </a:lvl1pPr>
          </a:lstStyle>
          <a:p>
            <a:pPr>
              <a:defRPr/>
            </a:pPr>
            <a:endParaRPr lang="fr-FR"/>
          </a:p>
        </p:txBody>
      </p:sp>
    </p:spTree>
    <p:extLst>
      <p:ext uri="{BB962C8B-B14F-4D97-AF65-F5344CB8AC3E}">
        <p14:creationId xmlns:p14="http://schemas.microsoft.com/office/powerpoint/2010/main" val="250122702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Ellipse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lipse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16" name="Espace réservé du numéro de diapositive 6"/>
          <p:cNvSpPr>
            <a:spLocks noGrp="1"/>
          </p:cNvSpPr>
          <p:nvPr>
            <p:ph type="sldNum" sz="quarter" idx="10"/>
          </p:nvPr>
        </p:nvSpPr>
        <p:spPr>
          <a:xfrm>
            <a:off x="1371600" y="312738"/>
            <a:ext cx="457200" cy="441325"/>
          </a:xfrm>
        </p:spPr>
        <p:txBody>
          <a:bodyPr/>
          <a:lstStyle>
            <a:lvl1pPr>
              <a:defRPr/>
            </a:lvl1pPr>
          </a:lstStyle>
          <a:p>
            <a:fld id="{FA3F1E42-356C-4C8A-81DC-66253DFE78C8}" type="slidenum">
              <a:rPr lang="fr-FR" altLang="fr-FR"/>
              <a:pPr/>
              <a:t>‹N°›</a:t>
            </a:fld>
            <a:endParaRPr lang="fr-FR" altLang="fr-FR"/>
          </a:p>
        </p:txBody>
      </p:sp>
      <p:sp>
        <p:nvSpPr>
          <p:cNvPr id="17" name="Espace réservé de la date 4"/>
          <p:cNvSpPr>
            <a:spLocks noGrp="1"/>
          </p:cNvSpPr>
          <p:nvPr>
            <p:ph type="dt" sz="half" idx="11"/>
          </p:nvPr>
        </p:nvSpPr>
        <p:spPr>
          <a:xfrm>
            <a:off x="5788025" y="6405563"/>
            <a:ext cx="3044825" cy="365125"/>
          </a:xfrm>
        </p:spPr>
        <p:txBody>
          <a:bodyPr/>
          <a:lstStyle>
            <a:lvl1pPr>
              <a:defRPr/>
            </a:lvl1pPr>
          </a:lstStyle>
          <a:p>
            <a:pPr>
              <a:defRPr/>
            </a:pPr>
            <a:fld id="{BB71EA11-3090-4D82-9714-EA467587925D}" type="datetimeFigureOut">
              <a:rPr lang="fr-FR"/>
              <a:pPr>
                <a:defRPr/>
              </a:pPr>
              <a:t>16/01/2015</a:t>
            </a:fld>
            <a:endParaRPr lang="fr-FR"/>
          </a:p>
        </p:txBody>
      </p:sp>
      <p:sp>
        <p:nvSpPr>
          <p:cNvPr id="18" name="Espace réservé du pied de page 5"/>
          <p:cNvSpPr>
            <a:spLocks noGrp="1"/>
          </p:cNvSpPr>
          <p:nvPr>
            <p:ph type="ftr" sz="quarter" idx="12"/>
          </p:nvPr>
        </p:nvSpPr>
        <p:spPr>
          <a:xfrm>
            <a:off x="301625" y="6410325"/>
            <a:ext cx="3584575" cy="366713"/>
          </a:xfrm>
        </p:spPr>
        <p:txBody>
          <a:bodyPr/>
          <a:lstStyle>
            <a:lvl1pPr>
              <a:defRPr/>
            </a:lvl1pPr>
          </a:lstStyle>
          <a:p>
            <a:pPr>
              <a:defRPr/>
            </a:pPr>
            <a:endParaRPr lang="fr-FR"/>
          </a:p>
        </p:txBody>
      </p:sp>
    </p:spTree>
    <p:extLst>
      <p:ext uri="{BB962C8B-B14F-4D97-AF65-F5344CB8AC3E}">
        <p14:creationId xmlns:p14="http://schemas.microsoft.com/office/powerpoint/2010/main" val="2361706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Espace réservé de la date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762B66D7-D416-4A9B-AB0C-508D96B47447}" type="datetimeFigureOut">
              <a:rPr lang="fr-FR"/>
              <a:pPr>
                <a:defRPr/>
              </a:pPr>
              <a:t>16/01/2015</a:t>
            </a:fld>
            <a:endParaRPr lang="fr-FR"/>
          </a:p>
        </p:txBody>
      </p:sp>
      <p:sp>
        <p:nvSpPr>
          <p:cNvPr id="3" name="Espace réservé du pied de page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fr-F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Connecteur droit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Ellips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Ellips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Espace réservé du numéro de diapositive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latin typeface="Georgia" panose="02040502050405020303" pitchFamily="18" charset="0"/>
              </a:defRPr>
            </a:lvl1pPr>
          </a:lstStyle>
          <a:p>
            <a:fld id="{1B62630B-20F9-4C88-A577-1EB4954AD8E8}" type="slidenum">
              <a:rPr lang="fr-FR" altLang="fr-FR"/>
              <a:pPr/>
              <a:t>‹N°›</a:t>
            </a:fld>
            <a:endParaRPr lang="fr-FR" altLang="fr-FR"/>
          </a:p>
        </p:txBody>
      </p:sp>
      <p:sp>
        <p:nvSpPr>
          <p:cNvPr id="2062" name="Espace réservé du titre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2063" name="Espace réservé du texte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2819400"/>
            <a:ext cx="6400800" cy="1689720"/>
          </a:xfrm>
        </p:spPr>
        <p:txBody>
          <a:bodyPr>
            <a:normAutofit fontScale="77500" lnSpcReduction="20000"/>
          </a:bodyPr>
          <a:lstStyle/>
          <a:p>
            <a:pPr eaLnBrk="1" fontAlgn="auto" hangingPunct="1">
              <a:spcAft>
                <a:spcPts val="0"/>
              </a:spcAft>
              <a:buFont typeface="Wingdings 2"/>
              <a:buNone/>
              <a:defRPr/>
            </a:pPr>
            <a:r>
              <a:rPr lang="fr-FR" sz="2400" i="1" dirty="0" smtClean="0"/>
              <a:t>RETOUR D’EXPERIENCES SUR LE PROJET GAZODUC POUR LA SNH (CAMEROUN)</a:t>
            </a:r>
          </a:p>
          <a:p>
            <a:pPr eaLnBrk="1" fontAlgn="auto" hangingPunct="1">
              <a:spcAft>
                <a:spcPts val="0"/>
              </a:spcAft>
              <a:buFont typeface="Wingdings 2"/>
              <a:buNone/>
              <a:defRPr/>
            </a:pPr>
            <a:endParaRPr lang="fr-FR" sz="2400" i="1" dirty="0" smtClean="0"/>
          </a:p>
          <a:p>
            <a:pPr eaLnBrk="1" fontAlgn="auto" hangingPunct="1">
              <a:spcAft>
                <a:spcPts val="0"/>
              </a:spcAft>
              <a:buFont typeface="Wingdings 2"/>
              <a:buNone/>
              <a:defRPr/>
            </a:pPr>
            <a:r>
              <a:rPr lang="fr-FR" sz="2400" i="1" dirty="0" smtClean="0"/>
              <a:t>ACP le 17/01/2015</a:t>
            </a:r>
          </a:p>
          <a:p>
            <a:pPr eaLnBrk="1" fontAlgn="auto" hangingPunct="1">
              <a:spcAft>
                <a:spcPts val="0"/>
              </a:spcAft>
              <a:buFont typeface="Wingdings 2"/>
              <a:buNone/>
              <a:defRPr/>
            </a:pPr>
            <a:r>
              <a:rPr lang="fr-FR" sz="2400" i="1" dirty="0" smtClean="0"/>
              <a:t>Michel LENOEL</a:t>
            </a:r>
            <a:endParaRPr lang="fr-FR" sz="2400" i="1" dirty="0" smtClean="0"/>
          </a:p>
        </p:txBody>
      </p:sp>
      <p:sp>
        <p:nvSpPr>
          <p:cNvPr id="1028" name="Titre 1"/>
          <p:cNvSpPr>
            <a:spLocks noGrp="1"/>
          </p:cNvSpPr>
          <p:nvPr>
            <p:ph type="ctrTitle"/>
          </p:nvPr>
        </p:nvSpPr>
        <p:spPr/>
        <p:txBody>
          <a:bodyPr/>
          <a:lstStyle/>
          <a:p>
            <a:pPr eaLnBrk="1" hangingPunct="1">
              <a:defRPr/>
            </a:pPr>
            <a:r>
              <a:rPr lang="fr-FR" sz="2400" dirty="0" smtClean="0"/>
              <a:t>MISSION D’ASSISTANCE MAITRISE D’OUVRAGE</a:t>
            </a:r>
            <a:r>
              <a:rPr lang="fr-FR" sz="2400" dirty="0" smtClean="0">
                <a:effectLst>
                  <a:outerShdw blurRad="50800" dist="38100" algn="tr" rotWithShape="0">
                    <a:prstClr val="black">
                      <a:alpha val="40000"/>
                    </a:prstClr>
                  </a:outerShdw>
                </a:effectLst>
              </a:rPr>
              <a:t> </a:t>
            </a:r>
            <a:r>
              <a:rPr lang="fr-FR" sz="2000" dirty="0" smtClean="0">
                <a:effectLst>
                  <a:outerShdw blurRad="50800" dist="38100" algn="tr" rotWithShape="0">
                    <a:prstClr val="black">
                      <a:alpha val="40000"/>
                    </a:prstClr>
                  </a:outerShdw>
                </a:effectLst>
              </a:rPr>
              <a:t>Gazoduc Bipaga1 </a:t>
            </a:r>
            <a:r>
              <a:rPr lang="fr-FR" sz="2000" dirty="0" err="1" smtClean="0">
                <a:effectLst>
                  <a:outerShdw blurRad="50800" dist="38100" algn="tr" rotWithShape="0">
                    <a:prstClr val="black">
                      <a:alpha val="40000"/>
                    </a:prstClr>
                  </a:outerShdw>
                </a:effectLst>
              </a:rPr>
              <a:t>Mpolongwé</a:t>
            </a:r>
            <a:r>
              <a:rPr lang="fr-FR" sz="2000" dirty="0" smtClean="0">
                <a:effectLst>
                  <a:outerShdw blurRad="50800" dist="38100" algn="tr" rotWithShape="0">
                    <a:prstClr val="black">
                      <a:alpha val="40000"/>
                    </a:prstClr>
                  </a:outerShdw>
                </a:effectLst>
              </a:rPr>
              <a:t> (Cameroun)</a:t>
            </a:r>
            <a:r>
              <a:rPr lang="fr-FR" sz="2000" dirty="0" smtClean="0">
                <a:effectLst>
                  <a:outerShdw blurRad="50800" dist="38100" algn="tr" rotWithShape="0">
                    <a:prstClr val="black">
                      <a:alpha val="40000"/>
                    </a:prstClr>
                  </a:outerShdw>
                </a:effectLst>
              </a:rPr>
              <a:t/>
            </a:r>
            <a:br>
              <a:rPr lang="fr-FR" sz="2000" dirty="0" smtClean="0">
                <a:effectLst>
                  <a:outerShdw blurRad="50800" dist="38100" algn="tr" rotWithShape="0">
                    <a:prstClr val="black">
                      <a:alpha val="40000"/>
                    </a:prstClr>
                  </a:outerShdw>
                </a:effectLst>
              </a:rPr>
            </a:br>
            <a:r>
              <a:rPr lang="fr-FR" sz="2000" dirty="0" smtClean="0">
                <a:effectLst>
                  <a:outerShdw blurRad="50800" dist="38100" algn="tr" rotWithShape="0">
                    <a:prstClr val="black">
                      <a:alpha val="40000"/>
                    </a:prstClr>
                  </a:outerShdw>
                </a:effectLst>
              </a:rPr>
              <a:t>Marché n° 03090176/M/SNH/09 du 13/03/2009</a:t>
            </a:r>
            <a:r>
              <a:rPr lang="fr-FR" sz="2000" b="1" dirty="0" smtClean="0">
                <a:effectLst>
                  <a:outerShdw blurRad="50800" dist="38100" algn="tr" rotWithShape="0">
                    <a:prstClr val="black">
                      <a:alpha val="40000"/>
                    </a:prstClr>
                  </a:outerShdw>
                </a:effectLst>
              </a:rPr>
              <a:t/>
            </a:r>
            <a:br>
              <a:rPr lang="fr-FR" sz="2000" b="1" dirty="0" smtClean="0">
                <a:effectLst>
                  <a:outerShdw blurRad="50800" dist="38100" algn="tr" rotWithShape="0">
                    <a:prstClr val="black">
                      <a:alpha val="40000"/>
                    </a:prstClr>
                  </a:outerShdw>
                </a:effectLst>
              </a:rPr>
            </a:br>
            <a:endParaRPr lang="fr-FR" sz="2000" b="1" dirty="0" smtClean="0"/>
          </a:p>
        </p:txBody>
      </p:sp>
      <p:pic>
        <p:nvPicPr>
          <p:cNvPr id="1029" name="Imag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88" y="4653136"/>
            <a:ext cx="1280407" cy="12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latin typeface="Georgia" panose="02040502050405020303" pitchFamily="18" charset="0"/>
            </a:endParaRPr>
          </a:p>
        </p:txBody>
      </p:sp>
      <p:graphicFrame>
        <p:nvGraphicFramePr>
          <p:cNvPr id="1026" name="Object 3"/>
          <p:cNvGraphicFramePr>
            <a:graphicFrameLocks noChangeAspect="1"/>
          </p:cNvGraphicFramePr>
          <p:nvPr>
            <p:extLst>
              <p:ext uri="{D42A27DB-BD31-4B8C-83A1-F6EECF244321}">
                <p14:modId xmlns:p14="http://schemas.microsoft.com/office/powerpoint/2010/main" val="380429971"/>
              </p:ext>
            </p:extLst>
          </p:nvPr>
        </p:nvGraphicFramePr>
        <p:xfrm>
          <a:off x="7092280" y="4653136"/>
          <a:ext cx="1581150" cy="1304925"/>
        </p:xfrm>
        <a:graphic>
          <a:graphicData uri="http://schemas.openxmlformats.org/presentationml/2006/ole">
            <mc:AlternateContent xmlns:mc="http://schemas.openxmlformats.org/markup-compatibility/2006">
              <mc:Choice xmlns:v="urn:schemas-microsoft-com:vml" Requires="v">
                <p:oleObj spid="_x0000_s1033" name="Image bitmap" r:id="rId5" imgW="4676190" imgH="3828571" progId="Paint.Picture">
                  <p:embed/>
                </p:oleObj>
              </mc:Choice>
              <mc:Fallback>
                <p:oleObj name="Image bitmap" r:id="rId5" imgW="4676190" imgH="3828571"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4653136"/>
                        <a:ext cx="1581150" cy="1304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2771775" y="260350"/>
            <a:ext cx="1655763" cy="793750"/>
          </a:xfrm>
          <a:prstGeom prst="rect">
            <a:avLst/>
          </a:prstGeom>
          <a:solidFill>
            <a:srgbClr val="CCFF99"/>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600" b="1">
                <a:latin typeface="Arial Narrow" panose="020B0606020202030204" pitchFamily="34" charset="0"/>
              </a:rPr>
              <a:t>SNH</a:t>
            </a:r>
          </a:p>
          <a:p>
            <a:pPr algn="ctr" eaLnBrk="1" hangingPunct="1"/>
            <a:r>
              <a:rPr lang="fr-FR" altLang="fr-FR" sz="1600" b="1">
                <a:latin typeface="Arial Narrow" panose="020B0606020202030204" pitchFamily="34" charset="0"/>
              </a:rPr>
              <a:t>Maître d’Ouvrage</a:t>
            </a:r>
          </a:p>
        </p:txBody>
      </p:sp>
      <p:sp>
        <p:nvSpPr>
          <p:cNvPr id="4099" name="Rectangle 5"/>
          <p:cNvSpPr>
            <a:spLocks noChangeArrowheads="1"/>
          </p:cNvSpPr>
          <p:nvPr/>
        </p:nvSpPr>
        <p:spPr bwMode="auto">
          <a:xfrm>
            <a:off x="6443663" y="2133600"/>
            <a:ext cx="1655762" cy="720725"/>
          </a:xfrm>
          <a:prstGeom prst="rect">
            <a:avLst/>
          </a:prstGeom>
          <a:solidFill>
            <a:srgbClr val="FFCCCC"/>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latin typeface="Arial Narrow" panose="020B0606020202030204" pitchFamily="34" charset="0"/>
              </a:rPr>
              <a:t>P+I</a:t>
            </a:r>
          </a:p>
          <a:p>
            <a:pPr algn="ctr" eaLnBrk="1" hangingPunct="1"/>
            <a:r>
              <a:rPr lang="fr-FR" altLang="fr-FR" sz="1400" b="1">
                <a:latin typeface="Arial Narrow" panose="020B0606020202030204" pitchFamily="34" charset="0"/>
              </a:rPr>
              <a:t>Consultant AMOu</a:t>
            </a:r>
          </a:p>
        </p:txBody>
      </p:sp>
      <p:sp>
        <p:nvSpPr>
          <p:cNvPr id="4100" name="Rectangle 6"/>
          <p:cNvSpPr>
            <a:spLocks noChangeArrowheads="1"/>
          </p:cNvSpPr>
          <p:nvPr/>
        </p:nvSpPr>
        <p:spPr bwMode="auto">
          <a:xfrm>
            <a:off x="2124075" y="1052513"/>
            <a:ext cx="3816350" cy="792162"/>
          </a:xfrm>
          <a:prstGeom prst="rect">
            <a:avLst/>
          </a:prstGeom>
          <a:solidFill>
            <a:srgbClr val="CC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a:latin typeface="Arial Narrow" panose="020B0606020202030204" pitchFamily="34" charset="0"/>
              </a:rPr>
              <a:t>Equipe Projet SNH</a:t>
            </a:r>
          </a:p>
          <a:p>
            <a:pPr algn="ctr" eaLnBrk="1" hangingPunct="1"/>
            <a:r>
              <a:rPr lang="fr-FR" altLang="fr-FR" sz="1400">
                <a:latin typeface="Arial Narrow" panose="020B0606020202030204" pitchFamily="34" charset="0"/>
              </a:rPr>
              <a:t>Comité de suivi du projet de fourniture de gaz </a:t>
            </a:r>
          </a:p>
          <a:p>
            <a:pPr algn="ctr" eaLnBrk="1" hangingPunct="1"/>
            <a:r>
              <a:rPr lang="fr-FR" altLang="fr-FR" sz="1400">
                <a:latin typeface="Arial Narrow" panose="020B0606020202030204" pitchFamily="34" charset="0"/>
              </a:rPr>
              <a:t>à la centrale thermique de Kribi</a:t>
            </a:r>
          </a:p>
        </p:txBody>
      </p:sp>
      <p:sp>
        <p:nvSpPr>
          <p:cNvPr id="4101" name="Rectangle 7"/>
          <p:cNvSpPr>
            <a:spLocks noChangeArrowheads="1"/>
          </p:cNvSpPr>
          <p:nvPr/>
        </p:nvSpPr>
        <p:spPr bwMode="auto">
          <a:xfrm>
            <a:off x="5940425" y="2852738"/>
            <a:ext cx="3024188" cy="2447925"/>
          </a:xfrm>
          <a:prstGeom prst="rect">
            <a:avLst/>
          </a:prstGeom>
          <a:solidFill>
            <a:srgbClr val="FFCC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dirty="0">
                <a:latin typeface="Arial Narrow" panose="020B0606020202030204" pitchFamily="34" charset="0"/>
              </a:rPr>
              <a:t>Equipe (P+I)</a:t>
            </a:r>
          </a:p>
          <a:p>
            <a:pPr eaLnBrk="1" hangingPunct="1">
              <a:buFontTx/>
              <a:buChar char="•"/>
            </a:pPr>
            <a:r>
              <a:rPr lang="fr-FR" altLang="fr-FR" sz="1400" dirty="0">
                <a:latin typeface="Arial Narrow" panose="020B0606020202030204" pitchFamily="34" charset="0"/>
              </a:rPr>
              <a:t>Project </a:t>
            </a:r>
            <a:r>
              <a:rPr lang="fr-FR" altLang="fr-FR" sz="1400" dirty="0" smtClean="0">
                <a:latin typeface="Arial Narrow" panose="020B0606020202030204" pitchFamily="34" charset="0"/>
              </a:rPr>
              <a:t>Manager, </a:t>
            </a:r>
            <a:r>
              <a:rPr lang="fr-FR" altLang="fr-FR" sz="1400" dirty="0" err="1">
                <a:latin typeface="Arial Narrow" panose="020B0606020202030204" pitchFamily="34" charset="0"/>
              </a:rPr>
              <a:t>P</a:t>
            </a:r>
            <a:r>
              <a:rPr lang="fr-FR" altLang="fr-FR" sz="1400" dirty="0" err="1" smtClean="0">
                <a:latin typeface="Arial Narrow" panose="020B0606020202030204" pitchFamily="34" charset="0"/>
              </a:rPr>
              <a:t>rocess</a:t>
            </a:r>
            <a:r>
              <a:rPr lang="fr-FR" altLang="fr-FR" sz="1400" dirty="0" smtClean="0">
                <a:latin typeface="Arial Narrow" panose="020B0606020202030204" pitchFamily="34" charset="0"/>
              </a:rPr>
              <a:t> </a:t>
            </a:r>
            <a:r>
              <a:rPr lang="fr-FR" altLang="fr-FR" sz="1400" dirty="0">
                <a:latin typeface="Arial Narrow" panose="020B0606020202030204" pitchFamily="34" charset="0"/>
              </a:rPr>
              <a:t>(MLL)</a:t>
            </a:r>
          </a:p>
          <a:p>
            <a:pPr eaLnBrk="1" hangingPunct="1">
              <a:buFontTx/>
              <a:buChar char="•"/>
            </a:pPr>
            <a:r>
              <a:rPr lang="fr-FR" altLang="fr-FR" sz="1400" dirty="0" err="1">
                <a:latin typeface="Arial Narrow" panose="020B0606020202030204" pitchFamily="34" charset="0"/>
              </a:rPr>
              <a:t>Deputy</a:t>
            </a:r>
            <a:r>
              <a:rPr lang="fr-FR" altLang="fr-FR" sz="1400" dirty="0">
                <a:latin typeface="Arial Narrow" panose="020B0606020202030204" pitchFamily="34" charset="0"/>
              </a:rPr>
              <a:t> </a:t>
            </a:r>
            <a:r>
              <a:rPr lang="fr-FR" altLang="fr-FR" sz="1400" dirty="0" err="1">
                <a:latin typeface="Arial Narrow" panose="020B0606020202030204" pitchFamily="34" charset="0"/>
              </a:rPr>
              <a:t>project</a:t>
            </a:r>
            <a:r>
              <a:rPr lang="fr-FR" altLang="fr-FR" sz="1400" dirty="0">
                <a:latin typeface="Arial Narrow" panose="020B0606020202030204" pitchFamily="34" charset="0"/>
              </a:rPr>
              <a:t> </a:t>
            </a:r>
            <a:r>
              <a:rPr lang="fr-FR" altLang="fr-FR" sz="1400" dirty="0" smtClean="0">
                <a:latin typeface="Arial Narrow" panose="020B0606020202030204" pitchFamily="34" charset="0"/>
              </a:rPr>
              <a:t>Manager, </a:t>
            </a:r>
            <a:r>
              <a:rPr lang="fr-FR" altLang="fr-FR" sz="1400" dirty="0" err="1" smtClean="0">
                <a:latin typeface="Arial Narrow" panose="020B0606020202030204" pitchFamily="34" charset="0"/>
              </a:rPr>
              <a:t>mechanical</a:t>
            </a:r>
            <a:r>
              <a:rPr lang="fr-FR" altLang="fr-FR" sz="1400" dirty="0" smtClean="0">
                <a:latin typeface="Arial Narrow" panose="020B0606020202030204" pitchFamily="34" charset="0"/>
              </a:rPr>
              <a:t> </a:t>
            </a:r>
            <a:r>
              <a:rPr lang="fr-FR" altLang="fr-FR" sz="1400" dirty="0">
                <a:latin typeface="Arial Narrow" panose="020B0606020202030204" pitchFamily="34" charset="0"/>
              </a:rPr>
              <a:t>(REU)</a:t>
            </a:r>
          </a:p>
          <a:p>
            <a:pPr eaLnBrk="1" hangingPunct="1">
              <a:buFontTx/>
              <a:buChar char="•"/>
            </a:pPr>
            <a:r>
              <a:rPr lang="fr-FR" altLang="fr-FR" sz="1400" dirty="0">
                <a:latin typeface="Arial Narrow" panose="020B0606020202030204" pitchFamily="34" charset="0"/>
              </a:rPr>
              <a:t>Organisation – </a:t>
            </a:r>
            <a:r>
              <a:rPr lang="fr-FR" altLang="fr-FR" sz="1400" dirty="0" err="1">
                <a:latin typeface="Arial Narrow" panose="020B0606020202030204" pitchFamily="34" charset="0"/>
              </a:rPr>
              <a:t>Quality</a:t>
            </a:r>
            <a:r>
              <a:rPr lang="fr-FR" altLang="fr-FR" sz="1400" dirty="0">
                <a:latin typeface="Arial Narrow" panose="020B0606020202030204" pitchFamily="34" charset="0"/>
              </a:rPr>
              <a:t> Expert (DBE)</a:t>
            </a:r>
          </a:p>
          <a:p>
            <a:pPr eaLnBrk="1" hangingPunct="1">
              <a:buFontTx/>
              <a:buChar char="•"/>
            </a:pPr>
            <a:r>
              <a:rPr lang="fr-FR" altLang="fr-FR" sz="1400" dirty="0">
                <a:latin typeface="Arial Narrow" panose="020B0606020202030204" pitchFamily="34" charset="0"/>
              </a:rPr>
              <a:t>Pipeline Expert (RMZ)</a:t>
            </a:r>
          </a:p>
          <a:p>
            <a:pPr eaLnBrk="1" hangingPunct="1">
              <a:buFontTx/>
              <a:buChar char="•"/>
            </a:pPr>
            <a:r>
              <a:rPr lang="fr-FR" altLang="fr-FR" sz="1400" dirty="0">
                <a:latin typeface="Arial Narrow" panose="020B0606020202030204" pitchFamily="34" charset="0"/>
              </a:rPr>
              <a:t>Pipeline Expert 2 (MLN)</a:t>
            </a:r>
          </a:p>
          <a:p>
            <a:pPr eaLnBrk="1" hangingPunct="1">
              <a:buFontTx/>
              <a:buChar char="•"/>
            </a:pPr>
            <a:r>
              <a:rPr lang="fr-FR" altLang="fr-FR" sz="1400" dirty="0" err="1">
                <a:latin typeface="Arial Narrow" panose="020B0606020202030204" pitchFamily="34" charset="0"/>
              </a:rPr>
              <a:t>Contract</a:t>
            </a:r>
            <a:r>
              <a:rPr lang="fr-FR" altLang="fr-FR" sz="1400" dirty="0">
                <a:latin typeface="Arial Narrow" panose="020B0606020202030204" pitchFamily="34" charset="0"/>
              </a:rPr>
              <a:t> Expert (GFT)</a:t>
            </a:r>
          </a:p>
          <a:p>
            <a:pPr eaLnBrk="1" hangingPunct="1">
              <a:buFontTx/>
              <a:buChar char="•"/>
            </a:pPr>
            <a:r>
              <a:rPr lang="fr-FR" altLang="fr-FR" sz="1400" dirty="0" err="1">
                <a:latin typeface="Arial Narrow" panose="020B0606020202030204" pitchFamily="34" charset="0"/>
              </a:rPr>
              <a:t>Process</a:t>
            </a:r>
            <a:r>
              <a:rPr lang="fr-FR" altLang="fr-FR" sz="1400" dirty="0">
                <a:latin typeface="Arial Narrow" panose="020B0606020202030204" pitchFamily="34" charset="0"/>
              </a:rPr>
              <a:t> Expert (MDS)</a:t>
            </a:r>
          </a:p>
          <a:p>
            <a:pPr eaLnBrk="1" hangingPunct="1">
              <a:buFontTx/>
              <a:buChar char="•"/>
            </a:pPr>
            <a:r>
              <a:rPr lang="fr-FR" altLang="fr-FR" sz="1400" dirty="0">
                <a:latin typeface="Arial Narrow" panose="020B0606020202030204" pitchFamily="34" charset="0"/>
              </a:rPr>
              <a:t>Corrosion, </a:t>
            </a:r>
            <a:r>
              <a:rPr lang="fr-FR" altLang="fr-FR" sz="1400" dirty="0" err="1">
                <a:latin typeface="Arial Narrow" panose="020B0606020202030204" pitchFamily="34" charset="0"/>
              </a:rPr>
              <a:t>Cathodic</a:t>
            </a:r>
            <a:r>
              <a:rPr lang="fr-FR" altLang="fr-FR" sz="1400" dirty="0">
                <a:latin typeface="Arial Narrow" panose="020B0606020202030204" pitchFamily="34" charset="0"/>
              </a:rPr>
              <a:t> Protection expert (AEO)</a:t>
            </a:r>
          </a:p>
        </p:txBody>
      </p:sp>
      <p:sp>
        <p:nvSpPr>
          <p:cNvPr id="4102" name="Rectangle 8"/>
          <p:cNvSpPr>
            <a:spLocks noChangeArrowheads="1"/>
          </p:cNvSpPr>
          <p:nvPr/>
        </p:nvSpPr>
        <p:spPr bwMode="auto">
          <a:xfrm>
            <a:off x="1187450" y="3500438"/>
            <a:ext cx="1655763" cy="504825"/>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latin typeface="Arial Narrow" panose="020B0606020202030204" pitchFamily="34" charset="0"/>
              </a:rPr>
              <a:t>EPCIC CoContractant</a:t>
            </a:r>
          </a:p>
          <a:p>
            <a:pPr algn="ctr" eaLnBrk="1" hangingPunct="1"/>
            <a:r>
              <a:rPr lang="fr-FR" altLang="fr-FR" sz="1400" b="1">
                <a:latin typeface="Arial Narrow" panose="020B0606020202030204" pitchFamily="34" charset="0"/>
              </a:rPr>
              <a:t>SPIE CAPAG</a:t>
            </a:r>
          </a:p>
        </p:txBody>
      </p:sp>
      <p:sp>
        <p:nvSpPr>
          <p:cNvPr id="4103" name="Rectangle 9"/>
          <p:cNvSpPr>
            <a:spLocks noChangeArrowheads="1"/>
          </p:cNvSpPr>
          <p:nvPr/>
        </p:nvSpPr>
        <p:spPr bwMode="auto">
          <a:xfrm>
            <a:off x="395288" y="4005263"/>
            <a:ext cx="2881312" cy="194468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600" b="1">
                <a:latin typeface="Arial Narrow" panose="020B0606020202030204" pitchFamily="34" charset="0"/>
              </a:rPr>
              <a:t>SPIE CAPAG</a:t>
            </a:r>
          </a:p>
          <a:p>
            <a:pPr eaLnBrk="1" hangingPunct="1"/>
            <a:r>
              <a:rPr lang="fr-FR" altLang="fr-FR" sz="1600">
                <a:latin typeface="Arial Narrow" panose="020B0606020202030204" pitchFamily="34" charset="0"/>
              </a:rPr>
              <a:t>Sous traitants principaux</a:t>
            </a:r>
          </a:p>
          <a:p>
            <a:pPr eaLnBrk="1" hangingPunct="1"/>
            <a:r>
              <a:rPr lang="fr-FR" altLang="fr-FR" sz="1600">
                <a:latin typeface="Arial Narrow" panose="020B0606020202030204" pitchFamily="34" charset="0"/>
              </a:rPr>
              <a:t>DENYS</a:t>
            </a:r>
          </a:p>
          <a:p>
            <a:pPr eaLnBrk="1" hangingPunct="1"/>
            <a:r>
              <a:rPr lang="fr-FR" altLang="fr-FR" sz="1600">
                <a:latin typeface="Arial Narrow" panose="020B0606020202030204" pitchFamily="34" charset="0"/>
              </a:rPr>
              <a:t>SOGEA SATOM</a:t>
            </a:r>
          </a:p>
          <a:p>
            <a:pPr eaLnBrk="1" hangingPunct="1"/>
            <a:r>
              <a:rPr lang="fr-FR" altLang="fr-FR" sz="1600">
                <a:latin typeface="Arial Narrow" panose="020B0606020202030204" pitchFamily="34" charset="0"/>
              </a:rPr>
              <a:t>PENSPEN</a:t>
            </a:r>
          </a:p>
          <a:p>
            <a:pPr eaLnBrk="1" hangingPunct="1"/>
            <a:r>
              <a:rPr lang="fr-FR" altLang="fr-FR" sz="1600">
                <a:latin typeface="Arial Narrow" panose="020B0606020202030204" pitchFamily="34" charset="0"/>
              </a:rPr>
              <a:t>BUREAU VERITAS Cameroun</a:t>
            </a:r>
          </a:p>
          <a:p>
            <a:pPr eaLnBrk="1" hangingPunct="1"/>
            <a:r>
              <a:rPr lang="fr-FR" altLang="fr-FR" sz="1600">
                <a:latin typeface="Arial Narrow" panose="020B0606020202030204" pitchFamily="34" charset="0"/>
              </a:rPr>
              <a:t>…</a:t>
            </a:r>
          </a:p>
        </p:txBody>
      </p:sp>
      <p:cxnSp>
        <p:nvCxnSpPr>
          <p:cNvPr id="4104" name="AutoShape 11"/>
          <p:cNvCxnSpPr>
            <a:cxnSpLocks noChangeShapeType="1"/>
            <a:stCxn id="4100" idx="2"/>
            <a:endCxn id="4102" idx="0"/>
          </p:cNvCxnSpPr>
          <p:nvPr/>
        </p:nvCxnSpPr>
        <p:spPr bwMode="auto">
          <a:xfrm flipH="1">
            <a:off x="2016125" y="1844675"/>
            <a:ext cx="2016125" cy="1655763"/>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105" name="AutoShape 12"/>
          <p:cNvCxnSpPr>
            <a:cxnSpLocks noChangeShapeType="1"/>
            <a:stCxn id="4100" idx="2"/>
            <a:endCxn id="4111" idx="0"/>
          </p:cNvCxnSpPr>
          <p:nvPr/>
        </p:nvCxnSpPr>
        <p:spPr bwMode="auto">
          <a:xfrm>
            <a:off x="4032250" y="1844675"/>
            <a:ext cx="431800" cy="1655763"/>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106" name="AutoShape 13"/>
          <p:cNvCxnSpPr>
            <a:cxnSpLocks noChangeShapeType="1"/>
            <a:stCxn id="4099" idx="1"/>
            <a:endCxn id="4102" idx="0"/>
          </p:cNvCxnSpPr>
          <p:nvPr/>
        </p:nvCxnSpPr>
        <p:spPr bwMode="auto">
          <a:xfrm flipH="1">
            <a:off x="2016125" y="2493963"/>
            <a:ext cx="4427538" cy="1006475"/>
          </a:xfrm>
          <a:prstGeom prst="straightConnector1">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4107" name="Text Box 15"/>
          <p:cNvSpPr txBox="1">
            <a:spLocks noChangeArrowheads="1"/>
          </p:cNvSpPr>
          <p:nvPr/>
        </p:nvSpPr>
        <p:spPr bwMode="auto">
          <a:xfrm>
            <a:off x="2555875" y="2060575"/>
            <a:ext cx="727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a:solidFill>
                  <a:schemeClr val="accent2"/>
                </a:solidFill>
                <a:latin typeface="Arial Narrow" panose="020B0606020202030204" pitchFamily="34" charset="0"/>
              </a:rPr>
              <a:t>Contrat C</a:t>
            </a:r>
          </a:p>
          <a:p>
            <a:pPr eaLnBrk="1" hangingPunct="1"/>
            <a:r>
              <a:rPr lang="fr-FR" altLang="fr-FR" sz="1200">
                <a:solidFill>
                  <a:schemeClr val="accent2"/>
                </a:solidFill>
                <a:latin typeface="Arial Narrow" panose="020B0606020202030204" pitchFamily="34" charset="0"/>
              </a:rPr>
              <a:t>EPCIC</a:t>
            </a:r>
          </a:p>
        </p:txBody>
      </p:sp>
      <p:sp>
        <p:nvSpPr>
          <p:cNvPr id="4108" name="Text Box 16"/>
          <p:cNvSpPr txBox="1">
            <a:spLocks noChangeArrowheads="1"/>
          </p:cNvSpPr>
          <p:nvPr/>
        </p:nvSpPr>
        <p:spPr bwMode="auto">
          <a:xfrm>
            <a:off x="4140200" y="4581525"/>
            <a:ext cx="10525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600">
                <a:solidFill>
                  <a:srgbClr val="FF0000"/>
                </a:solidFill>
                <a:latin typeface="Arial Narrow" panose="020B0606020202030204" pitchFamily="34" charset="0"/>
              </a:rPr>
              <a:t>Contrôle et</a:t>
            </a:r>
          </a:p>
          <a:p>
            <a:pPr eaLnBrk="1" hangingPunct="1"/>
            <a:r>
              <a:rPr lang="fr-FR" altLang="fr-FR" sz="1600">
                <a:solidFill>
                  <a:srgbClr val="FF0000"/>
                </a:solidFill>
                <a:latin typeface="Arial Narrow" panose="020B0606020202030204" pitchFamily="34" charset="0"/>
              </a:rPr>
              <a:t>Supervision</a:t>
            </a:r>
          </a:p>
        </p:txBody>
      </p:sp>
      <p:sp>
        <p:nvSpPr>
          <p:cNvPr id="4109" name="Rectangle 17" descr="Diagonales larges vers le haut"/>
          <p:cNvSpPr>
            <a:spLocks noChangeArrowheads="1"/>
          </p:cNvSpPr>
          <p:nvPr/>
        </p:nvSpPr>
        <p:spPr bwMode="auto">
          <a:xfrm>
            <a:off x="3276600" y="4005263"/>
            <a:ext cx="2447925" cy="1944687"/>
          </a:xfrm>
          <a:prstGeom prst="rect">
            <a:avLst/>
          </a:prstGeom>
          <a:solidFill>
            <a:srgbClr val="FFC000"/>
          </a:solidFill>
          <a:ln w="9525">
            <a:solidFill>
              <a:srgbClr val="FFC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1400">
              <a:latin typeface="Arial Narrow" panose="020B0606020202030204" pitchFamily="34" charset="0"/>
            </a:endParaRPr>
          </a:p>
          <a:p>
            <a:pPr eaLnBrk="1" hangingPunct="1"/>
            <a:r>
              <a:rPr lang="fr-FR" altLang="fr-FR" sz="1400">
                <a:latin typeface="Arial Narrow" panose="020B0606020202030204" pitchFamily="34" charset="0"/>
              </a:rPr>
              <a:t>Equipe Supervision (Construction)</a:t>
            </a:r>
          </a:p>
          <a:p>
            <a:pPr eaLnBrk="1" hangingPunct="1">
              <a:buFontTx/>
              <a:buChar char="•"/>
            </a:pPr>
            <a:r>
              <a:rPr lang="fr-FR" altLang="fr-FR" sz="1400">
                <a:latin typeface="Arial Narrow" panose="020B0606020202030204" pitchFamily="34" charset="0"/>
              </a:rPr>
              <a:t>Site Supervisor</a:t>
            </a:r>
          </a:p>
          <a:p>
            <a:pPr eaLnBrk="1" hangingPunct="1">
              <a:buFontTx/>
              <a:buChar char="•"/>
            </a:pPr>
            <a:r>
              <a:rPr lang="fr-FR" altLang="fr-FR" sz="1400">
                <a:latin typeface="Arial Narrow" panose="020B0606020202030204" pitchFamily="34" charset="0"/>
              </a:rPr>
              <a:t>Trenching / Backfilling Supervisor</a:t>
            </a:r>
          </a:p>
          <a:p>
            <a:pPr eaLnBrk="1" hangingPunct="1">
              <a:buFontTx/>
              <a:buChar char="•"/>
            </a:pPr>
            <a:r>
              <a:rPr lang="fr-FR" altLang="fr-FR" sz="1400">
                <a:latin typeface="Arial Narrow" panose="020B0606020202030204" pitchFamily="34" charset="0"/>
              </a:rPr>
              <a:t>Welding supervisor</a:t>
            </a:r>
          </a:p>
          <a:p>
            <a:pPr eaLnBrk="1" hangingPunct="1">
              <a:buFontTx/>
              <a:buChar char="•"/>
            </a:pPr>
            <a:r>
              <a:rPr lang="fr-FR" altLang="fr-FR" sz="1400">
                <a:latin typeface="Arial Narrow" panose="020B0606020202030204" pitchFamily="34" charset="0"/>
              </a:rPr>
              <a:t>NDT Supervisor</a:t>
            </a:r>
          </a:p>
          <a:p>
            <a:pPr eaLnBrk="1" hangingPunct="1"/>
            <a:endParaRPr lang="fr-FR" altLang="fr-FR" sz="1400">
              <a:latin typeface="Arial Narrow" panose="020B0606020202030204" pitchFamily="34" charset="0"/>
            </a:endParaRPr>
          </a:p>
        </p:txBody>
      </p:sp>
      <p:cxnSp>
        <p:nvCxnSpPr>
          <p:cNvPr id="4110" name="AutoShape 18"/>
          <p:cNvCxnSpPr>
            <a:cxnSpLocks noChangeShapeType="1"/>
            <a:stCxn id="4109" idx="1"/>
            <a:endCxn id="4103" idx="3"/>
          </p:cNvCxnSpPr>
          <p:nvPr/>
        </p:nvCxnSpPr>
        <p:spPr bwMode="auto">
          <a:xfrm>
            <a:off x="3276600" y="4976813"/>
            <a:ext cx="0" cy="1587"/>
          </a:xfrm>
          <a:prstGeom prst="straightConnector1">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4111" name="Rectangle 8"/>
          <p:cNvSpPr>
            <a:spLocks noChangeArrowheads="1"/>
          </p:cNvSpPr>
          <p:nvPr/>
        </p:nvSpPr>
        <p:spPr bwMode="auto">
          <a:xfrm>
            <a:off x="3635375" y="3500438"/>
            <a:ext cx="1655763" cy="504825"/>
          </a:xfrm>
          <a:prstGeom prst="rect">
            <a:avLst/>
          </a:prstGeom>
          <a:solidFill>
            <a:srgbClr val="FFC000"/>
          </a:solidFill>
          <a:ln w="19050">
            <a:solidFill>
              <a:srgbClr val="FFC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latin typeface="Arial Narrow" panose="020B0606020202030204" pitchFamily="34" charset="0"/>
              </a:rPr>
              <a:t>Maître d’Œuvre</a:t>
            </a:r>
          </a:p>
          <a:p>
            <a:pPr algn="ctr" eaLnBrk="1" hangingPunct="1"/>
            <a:r>
              <a:rPr lang="fr-FR" altLang="fr-FR" sz="1400" b="1">
                <a:latin typeface="Arial Narrow" panose="020B0606020202030204" pitchFamily="34" charset="0"/>
              </a:rPr>
              <a:t>PARLYM</a:t>
            </a:r>
          </a:p>
        </p:txBody>
      </p:sp>
      <p:sp>
        <p:nvSpPr>
          <p:cNvPr id="4112" name="Text Box 15"/>
          <p:cNvSpPr txBox="1">
            <a:spLocks noChangeArrowheads="1"/>
          </p:cNvSpPr>
          <p:nvPr/>
        </p:nvSpPr>
        <p:spPr bwMode="auto">
          <a:xfrm>
            <a:off x="3419475" y="2349500"/>
            <a:ext cx="1152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a:solidFill>
                  <a:schemeClr val="accent2"/>
                </a:solidFill>
                <a:latin typeface="Arial Narrow" panose="020B0606020202030204" pitchFamily="34" charset="0"/>
              </a:rPr>
              <a:t>Contrat B</a:t>
            </a:r>
          </a:p>
          <a:p>
            <a:pPr eaLnBrk="1" hangingPunct="1"/>
            <a:r>
              <a:rPr lang="fr-FR" altLang="fr-FR" sz="1200">
                <a:solidFill>
                  <a:schemeClr val="accent2"/>
                </a:solidFill>
                <a:latin typeface="Arial Narrow" panose="020B0606020202030204" pitchFamily="34" charset="0"/>
              </a:rPr>
              <a:t>Maîtrise d’oeuvre</a:t>
            </a:r>
          </a:p>
        </p:txBody>
      </p:sp>
      <p:sp>
        <p:nvSpPr>
          <p:cNvPr id="4113" name="Text Box 15"/>
          <p:cNvSpPr txBox="1">
            <a:spLocks noChangeArrowheads="1"/>
          </p:cNvSpPr>
          <p:nvPr/>
        </p:nvSpPr>
        <p:spPr bwMode="auto">
          <a:xfrm>
            <a:off x="6156325" y="1557338"/>
            <a:ext cx="19383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a:solidFill>
                  <a:schemeClr val="accent2"/>
                </a:solidFill>
                <a:latin typeface="Arial Narrow" panose="020B0606020202030204" pitchFamily="34" charset="0"/>
              </a:rPr>
              <a:t>Contrat A</a:t>
            </a:r>
          </a:p>
          <a:p>
            <a:pPr eaLnBrk="1" hangingPunct="1"/>
            <a:r>
              <a:rPr lang="fr-FR" altLang="fr-FR" sz="1200">
                <a:solidFill>
                  <a:schemeClr val="accent2"/>
                </a:solidFill>
                <a:latin typeface="Arial Narrow" panose="020B0606020202030204" pitchFamily="34" charset="0"/>
              </a:rPr>
              <a:t>Assistance maîtrise d’ouvreage</a:t>
            </a:r>
          </a:p>
        </p:txBody>
      </p:sp>
      <p:cxnSp>
        <p:nvCxnSpPr>
          <p:cNvPr id="4114" name="AutoShape 12"/>
          <p:cNvCxnSpPr>
            <a:cxnSpLocks noChangeShapeType="1"/>
            <a:stCxn id="4100" idx="2"/>
            <a:endCxn id="4099" idx="0"/>
          </p:cNvCxnSpPr>
          <p:nvPr/>
        </p:nvCxnSpPr>
        <p:spPr bwMode="auto">
          <a:xfrm>
            <a:off x="4032250" y="1844675"/>
            <a:ext cx="3240088" cy="288925"/>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4115" name="Text Box 15"/>
          <p:cNvSpPr txBox="1">
            <a:spLocks noChangeArrowheads="1"/>
          </p:cNvSpPr>
          <p:nvPr/>
        </p:nvSpPr>
        <p:spPr bwMode="auto">
          <a:xfrm>
            <a:off x="4643438" y="2205038"/>
            <a:ext cx="1117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a:solidFill>
                  <a:srgbClr val="FF0000"/>
                </a:solidFill>
                <a:latin typeface="Arial Narrow" panose="020B0606020202030204" pitchFamily="34" charset="0"/>
              </a:rPr>
              <a:t>Supervision et</a:t>
            </a:r>
          </a:p>
          <a:p>
            <a:pPr eaLnBrk="1" hangingPunct="1"/>
            <a:r>
              <a:rPr lang="fr-FR" altLang="fr-FR" sz="1400">
                <a:solidFill>
                  <a:srgbClr val="FF0000"/>
                </a:solidFill>
                <a:latin typeface="Arial Narrow" panose="020B0606020202030204" pitchFamily="34" charset="0"/>
              </a:rPr>
              <a:t>Expertise</a:t>
            </a:r>
          </a:p>
        </p:txBody>
      </p:sp>
      <p:cxnSp>
        <p:nvCxnSpPr>
          <p:cNvPr id="4116" name="AutoShape 13"/>
          <p:cNvCxnSpPr>
            <a:cxnSpLocks noChangeShapeType="1"/>
            <a:stCxn id="4099" idx="1"/>
            <a:endCxn id="4111" idx="0"/>
          </p:cNvCxnSpPr>
          <p:nvPr/>
        </p:nvCxnSpPr>
        <p:spPr bwMode="auto">
          <a:xfrm flipH="1">
            <a:off x="4464050" y="2493963"/>
            <a:ext cx="1979613" cy="1006475"/>
          </a:xfrm>
          <a:prstGeom prst="straightConnector1">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cxnSp>
        <p:nvCxnSpPr>
          <p:cNvPr id="4117" name="AutoShape 13"/>
          <p:cNvCxnSpPr>
            <a:cxnSpLocks noChangeShapeType="1"/>
            <a:stCxn id="4111" idx="1"/>
            <a:endCxn id="4102" idx="3"/>
          </p:cNvCxnSpPr>
          <p:nvPr/>
        </p:nvCxnSpPr>
        <p:spPr bwMode="auto">
          <a:xfrm flipH="1">
            <a:off x="2843213" y="3752850"/>
            <a:ext cx="792162" cy="0"/>
          </a:xfrm>
          <a:prstGeom prst="straightConnector1">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cxnSp>
      <p:sp>
        <p:nvSpPr>
          <p:cNvPr id="4118" name="Text Box 15"/>
          <p:cNvSpPr txBox="1">
            <a:spLocks noChangeArrowheads="1"/>
          </p:cNvSpPr>
          <p:nvPr/>
        </p:nvSpPr>
        <p:spPr bwMode="auto">
          <a:xfrm>
            <a:off x="4859338" y="2997200"/>
            <a:ext cx="741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a:solidFill>
                  <a:srgbClr val="FF0000"/>
                </a:solidFill>
                <a:latin typeface="Arial Narrow" panose="020B0606020202030204" pitchFamily="34" charset="0"/>
              </a:rPr>
              <a:t>Contrôle</a:t>
            </a:r>
          </a:p>
        </p:txBody>
      </p:sp>
      <p:sp>
        <p:nvSpPr>
          <p:cNvPr id="4119" name="Text Box 15"/>
          <p:cNvSpPr txBox="1">
            <a:spLocks noChangeArrowheads="1"/>
          </p:cNvSpPr>
          <p:nvPr/>
        </p:nvSpPr>
        <p:spPr bwMode="auto">
          <a:xfrm>
            <a:off x="2916238" y="3429000"/>
            <a:ext cx="739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a:solidFill>
                  <a:srgbClr val="FF0000"/>
                </a:solidFill>
                <a:latin typeface="Arial Narrow" panose="020B0606020202030204" pitchFamily="34" charset="0"/>
              </a:rPr>
              <a:t>Contrôle</a:t>
            </a:r>
          </a:p>
        </p:txBody>
      </p:sp>
    </p:spTree>
    <p:extLst>
      <p:ext uri="{BB962C8B-B14F-4D97-AF65-F5344CB8AC3E}">
        <p14:creationId xmlns:p14="http://schemas.microsoft.com/office/powerpoint/2010/main" val="3960089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sz="2400" b="1" dirty="0" smtClean="0">
                <a:solidFill>
                  <a:srgbClr val="7B9899"/>
                </a:solidFill>
                <a:latin typeface="Arial" pitchFamily="34" charset="0"/>
                <a:cs typeface="Arial" pitchFamily="34" charset="0"/>
              </a:rPr>
              <a:t>3. MISSION </a:t>
            </a:r>
            <a:r>
              <a:rPr lang="fr-FR" sz="2400" b="1" dirty="0" smtClean="0">
                <a:solidFill>
                  <a:srgbClr val="7B9899"/>
                </a:solidFill>
                <a:latin typeface="Arial" pitchFamily="34" charset="0"/>
                <a:cs typeface="Arial" pitchFamily="34" charset="0"/>
              </a:rPr>
              <a:t>D’ASSISTANCE MAITRISE D’OUVRAGE de P+I à SNH - Planning</a:t>
            </a:r>
            <a:endParaRPr lang="fr-FR" sz="2400" dirty="0"/>
          </a:p>
        </p:txBody>
      </p:sp>
      <p:sp>
        <p:nvSpPr>
          <p:cNvPr id="16387" name="Espace réservé du contenu 2"/>
          <p:cNvSpPr>
            <a:spLocks noGrp="1"/>
          </p:cNvSpPr>
          <p:nvPr>
            <p:ph sz="quarter" idx="1"/>
          </p:nvPr>
        </p:nvSpPr>
        <p:spPr>
          <a:xfrm>
            <a:off x="301625" y="1527175"/>
            <a:ext cx="8504238" cy="1830388"/>
          </a:xfrm>
        </p:spPr>
        <p:txBody>
          <a:bodyPr/>
          <a:lstStyle/>
          <a:p>
            <a:pPr eaLnBrk="1" hangingPunct="1"/>
            <a:r>
              <a:rPr lang="fr-FR" altLang="fr-FR" sz="1600" smtClean="0">
                <a:latin typeface="Arial" panose="020B0604020202020204" pitchFamily="34" charset="0"/>
                <a:cs typeface="Arial" panose="020B0604020202020204" pitchFamily="34" charset="0"/>
              </a:rPr>
              <a:t>Mission initialement planifiée sur 18 mois, replanifiée (Avenant n°1) sur 39 mois, réalisée sur 47 mois </a:t>
            </a:r>
          </a:p>
          <a:p>
            <a:pPr eaLnBrk="1" hangingPunct="1"/>
            <a:r>
              <a:rPr lang="fr-FR" altLang="fr-FR" sz="1600" smtClean="0">
                <a:latin typeface="Arial" panose="020B0604020202020204" pitchFamily="34" charset="0"/>
                <a:cs typeface="Arial" panose="020B0604020202020204" pitchFamily="34" charset="0"/>
              </a:rPr>
              <a:t>Ordre de service lancement phase 1 (APS) : 16 avril 2009</a:t>
            </a:r>
          </a:p>
          <a:p>
            <a:pPr eaLnBrk="1" hangingPunct="1"/>
            <a:r>
              <a:rPr lang="fr-FR" altLang="fr-FR" sz="1600" smtClean="0">
                <a:latin typeface="Arial" panose="020B0604020202020204" pitchFamily="34" charset="0"/>
                <a:cs typeface="Arial" panose="020B0604020202020204" pitchFamily="34" charset="0"/>
              </a:rPr>
              <a:t>Ordre de service lancement phase 2 (APD : Basic Engineering) : 8 septembre 2009</a:t>
            </a:r>
          </a:p>
          <a:p>
            <a:pPr eaLnBrk="1" hangingPunct="1"/>
            <a:r>
              <a:rPr lang="fr-FR" altLang="fr-FR" sz="1600" smtClean="0">
                <a:latin typeface="Arial" panose="020B0604020202020204" pitchFamily="34" charset="0"/>
                <a:cs typeface="Arial" panose="020B0604020202020204" pitchFamily="34" charset="0"/>
              </a:rPr>
              <a:t>Ordre de service lancement phase 3 (EPC) : 16 mars 2012</a:t>
            </a:r>
          </a:p>
          <a:p>
            <a:pPr eaLnBrk="1" hangingPunct="1"/>
            <a:r>
              <a:rPr lang="fr-FR" altLang="fr-FR" sz="1600" smtClean="0">
                <a:latin typeface="Arial" panose="020B0604020202020204" pitchFamily="34" charset="0"/>
                <a:cs typeface="Arial" panose="020B0604020202020204" pitchFamily="34" charset="0"/>
              </a:rPr>
              <a:t>Certificat de transfert SPIECAPAG – Mise en gaz : 21 février 2013</a:t>
            </a:r>
          </a:p>
          <a:p>
            <a:pPr eaLnBrk="1" hangingPunct="1"/>
            <a:endParaRPr lang="fr-FR" altLang="fr-FR" smtClean="0"/>
          </a:p>
        </p:txBody>
      </p:sp>
      <p:graphicFrame>
        <p:nvGraphicFramePr>
          <p:cNvPr id="4" name="Tableau 3"/>
          <p:cNvGraphicFramePr>
            <a:graphicFrameLocks noGrp="1"/>
          </p:cNvGraphicFramePr>
          <p:nvPr/>
        </p:nvGraphicFramePr>
        <p:xfrm>
          <a:off x="1476375" y="3644900"/>
          <a:ext cx="6096000" cy="2346960"/>
        </p:xfrm>
        <a:graphic>
          <a:graphicData uri="http://schemas.openxmlformats.org/drawingml/2006/table">
            <a:tbl>
              <a:tblPr/>
              <a:tblGrid>
                <a:gridCol w="1828800"/>
                <a:gridCol w="1304925"/>
                <a:gridCol w="1655763"/>
                <a:gridCol w="1306512"/>
              </a:tblGrid>
              <a:tr h="6399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rial Rounded MT Bold" pitchFamily="34" charset="0"/>
                          <a:cs typeface="Times New Roman" pitchFamily="18" charset="0"/>
                        </a:rPr>
                        <a:t>Libellés</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6348" marR="663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Tw Cen MT" pitchFamily="34" charset="0"/>
                          <a:cs typeface="Times New Roman" pitchFamily="18" charset="0"/>
                        </a:rPr>
                        <a:t>Durée du marché de base (A)</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6348" marR="663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rial Rounded MT Bold" pitchFamily="34" charset="0"/>
                          <a:cs typeface="Times New Roman" pitchFamily="18" charset="0"/>
                        </a:rPr>
                        <a:t>Durée de l’Avenant n°1 (B)</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6348" marR="663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Tw Cen MT" pitchFamily="34" charset="0"/>
                          <a:cs typeface="Times New Roman" pitchFamily="18" charset="0"/>
                        </a:rPr>
                        <a:t>Durée totale du Projet (A+B)</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6348" marR="663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60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rial Rounded MT Bold" pitchFamily="34" charset="0"/>
                          <a:cs typeface="Times New Roman" pitchFamily="18" charset="0"/>
                        </a:rPr>
                        <a:t>Phase 1</a:t>
                      </a:r>
                      <a:r>
                        <a:rPr kumimoji="0" lang="fr-FR" sz="1400" b="0" i="0" u="none" strike="noStrike" cap="none" normalizeH="0" baseline="0" smtClean="0">
                          <a:ln>
                            <a:noFill/>
                          </a:ln>
                          <a:solidFill>
                            <a:schemeClr val="tx1"/>
                          </a:solidFill>
                          <a:effectLst/>
                          <a:latin typeface="Arial Rounded MT Bold" pitchFamily="34" charset="0"/>
                          <a:cs typeface="Times New Roman" pitchFamily="18" charset="0"/>
                        </a:rPr>
                        <a:t> : </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Rounded MT Bold" pitchFamily="34" charset="0"/>
                          <a:cs typeface="Times New Roman" pitchFamily="18" charset="0"/>
                        </a:rPr>
                        <a:t>Pre-Project (APS)</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6348" marR="663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Tw Cen MT" pitchFamily="34" charset="0"/>
                          <a:cs typeface="Times New Roman" pitchFamily="18" charset="0"/>
                        </a:rPr>
                        <a:t>5 mois</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6348" marR="663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rial Rounded MT Bold" pitchFamily="34" charset="0"/>
                          <a:cs typeface="Times New Roman" pitchFamily="18" charset="0"/>
                        </a:rPr>
                        <a:t>0 mois</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6348" marR="663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Tw Cen MT" pitchFamily="34" charset="0"/>
                          <a:cs typeface="Times New Roman" pitchFamily="18" charset="0"/>
                        </a:rPr>
                        <a:t>5 mois</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6348" marR="663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60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rial Rounded MT Bold" pitchFamily="34" charset="0"/>
                          <a:cs typeface="Times New Roman" pitchFamily="18" charset="0"/>
                        </a:rPr>
                        <a:t>Phase 2</a:t>
                      </a:r>
                      <a:r>
                        <a:rPr kumimoji="0" lang="fr-FR" sz="1400" b="0" i="0" u="none" strike="noStrike" cap="none" normalizeH="0" baseline="0" smtClean="0">
                          <a:ln>
                            <a:noFill/>
                          </a:ln>
                          <a:solidFill>
                            <a:schemeClr val="tx1"/>
                          </a:solidFill>
                          <a:effectLst/>
                          <a:latin typeface="Arial Rounded MT Bold" pitchFamily="34" charset="0"/>
                          <a:cs typeface="Times New Roman" pitchFamily="18" charset="0"/>
                        </a:rPr>
                        <a:t> : Basic Engineering (APD)</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6348" marR="663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Tw Cen MT" pitchFamily="34" charset="0"/>
                          <a:cs typeface="Times New Roman" pitchFamily="18" charset="0"/>
                        </a:rPr>
                        <a:t>4 mois</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6348" marR="663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rial Rounded MT Bold" pitchFamily="34" charset="0"/>
                          <a:cs typeface="Times New Roman" pitchFamily="18" charset="0"/>
                        </a:rPr>
                        <a:t>18 mois</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6348" marR="663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Tw Cen MT" pitchFamily="34" charset="0"/>
                          <a:cs typeface="Times New Roman" pitchFamily="18" charset="0"/>
                        </a:rPr>
                        <a:t>22 mois</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6348" marR="663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90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rial Rounded MT Bold" pitchFamily="34" charset="0"/>
                          <a:cs typeface="Times New Roman" pitchFamily="18" charset="0"/>
                        </a:rPr>
                        <a:t>Phase 3</a:t>
                      </a:r>
                      <a:r>
                        <a:rPr kumimoji="0" lang="fr-FR" sz="1400" b="0" i="0" u="none" strike="noStrike" cap="none" normalizeH="0" baseline="0" smtClean="0">
                          <a:ln>
                            <a:noFill/>
                          </a:ln>
                          <a:solidFill>
                            <a:schemeClr val="tx1"/>
                          </a:solidFill>
                          <a:effectLst/>
                          <a:latin typeface="Arial Rounded MT Bold" pitchFamily="34" charset="0"/>
                          <a:cs typeface="Times New Roman" pitchFamily="18" charset="0"/>
                        </a:rPr>
                        <a:t> :</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Rounded MT Bold" pitchFamily="34" charset="0"/>
                          <a:cs typeface="Times New Roman" pitchFamily="18" charset="0"/>
                        </a:rPr>
                        <a:t>Construction et</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Rounded MT Bold" pitchFamily="34" charset="0"/>
                          <a:cs typeface="Times New Roman" pitchFamily="18" charset="0"/>
                        </a:rPr>
                        <a:t>Commissioning</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6348" marR="663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Tw Cen MT" pitchFamily="34" charset="0"/>
                          <a:cs typeface="Times New Roman" pitchFamily="18" charset="0"/>
                        </a:rPr>
                        <a:t>9 mois</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6348" marR="663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rial Rounded MT Bold" pitchFamily="34" charset="0"/>
                          <a:cs typeface="Times New Roman" pitchFamily="18" charset="0"/>
                        </a:rPr>
                        <a:t>3 mois</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6348" marR="663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Tw Cen MT" pitchFamily="34" charset="0"/>
                          <a:cs typeface="Times New Roman" pitchFamily="18" charset="0"/>
                        </a:rPr>
                        <a:t>12 mois</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6348" marR="663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30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rial Rounded MT Bold" pitchFamily="34" charset="0"/>
                          <a:cs typeface="Times New Roman" pitchFamily="18" charset="0"/>
                        </a:rPr>
                        <a:t>Durée totale</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6348" marR="663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Tw Cen MT" pitchFamily="34" charset="0"/>
                          <a:cs typeface="Times New Roman" pitchFamily="18" charset="0"/>
                        </a:rPr>
                        <a:t>18 mois</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6348" marR="663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rial Rounded MT Bold" pitchFamily="34" charset="0"/>
                          <a:cs typeface="Times New Roman" pitchFamily="18" charset="0"/>
                        </a:rPr>
                        <a:t>21 mois</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6348" marR="663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Tw Cen MT" pitchFamily="34" charset="0"/>
                          <a:cs typeface="Times New Roman" pitchFamily="18" charset="0"/>
                        </a:rPr>
                        <a:t>39 mois</a:t>
                      </a:r>
                      <a:endParaRPr kumimoji="0" lang="fr-F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6348" marR="663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484313"/>
            <a:ext cx="9144000" cy="47529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fr-FR"/>
          </a:p>
        </p:txBody>
      </p:sp>
      <p:sp>
        <p:nvSpPr>
          <p:cNvPr id="17411" name="Titre 1"/>
          <p:cNvSpPr>
            <a:spLocks noGrp="1"/>
          </p:cNvSpPr>
          <p:nvPr>
            <p:ph type="title"/>
          </p:nvPr>
        </p:nvSpPr>
        <p:spPr/>
        <p:txBody>
          <a:bodyPr/>
          <a:lstStyle/>
          <a:p>
            <a:pPr eaLnBrk="1" hangingPunct="1"/>
            <a:r>
              <a:rPr lang="fr-FR" altLang="fr-FR" sz="2400" b="1" smtClean="0">
                <a:latin typeface="Arial" panose="020B0604020202020204" pitchFamily="34" charset="0"/>
                <a:cs typeface="Arial" panose="020B0604020202020204" pitchFamily="34" charset="0"/>
              </a:rPr>
              <a:t>Planning général de la mission </a:t>
            </a:r>
          </a:p>
        </p:txBody>
      </p:sp>
      <p:sp>
        <p:nvSpPr>
          <p:cNvPr id="17412" name="Espace réservé du contenu 2"/>
          <p:cNvSpPr>
            <a:spLocks noGrp="1"/>
          </p:cNvSpPr>
          <p:nvPr>
            <p:ph sz="quarter" idx="4294967295"/>
          </p:nvPr>
        </p:nvSpPr>
        <p:spPr>
          <a:xfrm>
            <a:off x="0" y="1527175"/>
            <a:ext cx="8504238" cy="4572000"/>
          </a:xfrm>
        </p:spPr>
        <p:txBody>
          <a:bodyPr/>
          <a:lstStyle/>
          <a:p>
            <a:pPr eaLnBrk="1" hangingPunct="1">
              <a:buFont typeface="Wingdings 2" panose="05020102010507070707" pitchFamily="18" charset="2"/>
              <a:buNone/>
            </a:pPr>
            <a:endParaRPr lang="fr-FR" altLang="fr-FR" sz="2000" b="1" smtClean="0">
              <a:latin typeface="Arial" panose="020B0604020202020204" pitchFamily="34" charset="0"/>
              <a:cs typeface="Arial" panose="020B0604020202020204" pitchFamily="34" charset="0"/>
            </a:endParaRPr>
          </a:p>
        </p:txBody>
      </p:sp>
      <p:pic>
        <p:nvPicPr>
          <p:cNvPr id="174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1989138"/>
            <a:ext cx="88773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4. Retour d’Expériences, principaux enseignements</a:t>
            </a:r>
            <a:endParaRPr lang="fr-FR" sz="2800" dirty="0"/>
          </a:p>
        </p:txBody>
      </p:sp>
      <p:sp>
        <p:nvSpPr>
          <p:cNvPr id="3" name="Espace réservé du contenu 2"/>
          <p:cNvSpPr>
            <a:spLocks noGrp="1"/>
          </p:cNvSpPr>
          <p:nvPr>
            <p:ph sz="quarter" idx="1"/>
          </p:nvPr>
        </p:nvSpPr>
        <p:spPr/>
        <p:txBody>
          <a:bodyPr/>
          <a:lstStyle/>
          <a:p>
            <a:r>
              <a:rPr lang="fr-FR" sz="1800" dirty="0" smtClean="0"/>
              <a:t>1. Un projet important (taille, enjeux, complexité) doit être géré comme un Projet : Chef de projet (« SPA » Single point </a:t>
            </a:r>
            <a:r>
              <a:rPr lang="fr-FR" sz="1800" dirty="0" err="1" smtClean="0"/>
              <a:t>Accountability</a:t>
            </a:r>
            <a:r>
              <a:rPr lang="fr-FR" sz="1800" dirty="0" smtClean="0"/>
              <a:t> ), équipe projet dédiée. La « culture projet » est à l’opposé d’une culture d’administration. </a:t>
            </a:r>
          </a:p>
          <a:p>
            <a:r>
              <a:rPr lang="fr-FR" sz="1800" dirty="0" smtClean="0"/>
              <a:t>2. Maîtrise du planning et dérive des délais : essentiel du retard causé par la durée de passation des marchés – code marchés publics.</a:t>
            </a:r>
          </a:p>
          <a:p>
            <a:r>
              <a:rPr lang="fr-FR" sz="1800" dirty="0" smtClean="0"/>
              <a:t>3. Importance critique, déterminante de la rédaction du Contrat EPC (gestion des litiges, gestion des avenants, gestion des délais, demandes de modifications)</a:t>
            </a:r>
          </a:p>
          <a:p>
            <a:r>
              <a:rPr lang="fr-FR" sz="1800" dirty="0" smtClean="0"/>
              <a:t>4. Planification des travaux et conditions environnementales. Pose du pipeline en pleine saison des pluies…conséquence des retards accumulés dans les phases amont du projet.</a:t>
            </a:r>
          </a:p>
          <a:p>
            <a:r>
              <a:rPr lang="fr-FR" sz="1800" dirty="0" smtClean="0"/>
              <a:t>5. La « réputation » et les références d’un Contractant EPC réputé (SPIE-CAPAG) n’est pas une garantie suffisante pour que la vie d’un projet soit un « long fleuve tranquille ».</a:t>
            </a:r>
            <a:endParaRPr lang="fr-FR" sz="1800" dirty="0"/>
          </a:p>
        </p:txBody>
      </p:sp>
    </p:spTree>
    <p:extLst>
      <p:ext uri="{BB962C8B-B14F-4D97-AF65-F5344CB8AC3E}">
        <p14:creationId xmlns:p14="http://schemas.microsoft.com/office/powerpoint/2010/main" val="3122537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04664"/>
            <a:ext cx="4764664" cy="3561586"/>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625593"/>
            <a:ext cx="3499282" cy="4681314"/>
          </a:xfrm>
          <a:prstGeom prst="rect">
            <a:avLst/>
          </a:prstGeom>
        </p:spPr>
      </p:pic>
      <p:sp>
        <p:nvSpPr>
          <p:cNvPr id="4" name="ZoneTexte 3"/>
          <p:cNvSpPr txBox="1"/>
          <p:nvPr/>
        </p:nvSpPr>
        <p:spPr>
          <a:xfrm>
            <a:off x="323528" y="4221088"/>
            <a:ext cx="4258410" cy="646331"/>
          </a:xfrm>
          <a:prstGeom prst="rect">
            <a:avLst/>
          </a:prstGeom>
          <a:noFill/>
        </p:spPr>
        <p:txBody>
          <a:bodyPr wrap="none" rtlCol="0">
            <a:spAutoFit/>
          </a:bodyPr>
          <a:lstStyle/>
          <a:p>
            <a:r>
              <a:rPr lang="fr-FR" b="1" dirty="0" smtClean="0">
                <a:solidFill>
                  <a:srgbClr val="FF0000"/>
                </a:solidFill>
              </a:rPr>
              <a:t>PASSAGE DE RIVIERE MPOLONGWE</a:t>
            </a:r>
          </a:p>
          <a:p>
            <a:r>
              <a:rPr lang="fr-FR" b="1" dirty="0" smtClean="0">
                <a:solidFill>
                  <a:srgbClr val="FF0000"/>
                </a:solidFill>
              </a:rPr>
              <a:t>TEL QUE PREVU</a:t>
            </a:r>
            <a:endParaRPr lang="fr-FR" b="1" dirty="0">
              <a:solidFill>
                <a:srgbClr val="FF0000"/>
              </a:solidFill>
            </a:endParaRPr>
          </a:p>
        </p:txBody>
      </p:sp>
    </p:spTree>
    <p:extLst>
      <p:ext uri="{BB962C8B-B14F-4D97-AF65-F5344CB8AC3E}">
        <p14:creationId xmlns:p14="http://schemas.microsoft.com/office/powerpoint/2010/main" val="251271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1643062"/>
            <a:ext cx="4762500" cy="3571875"/>
          </a:xfrm>
          <a:prstGeom prst="rect">
            <a:avLst/>
          </a:prstGeom>
        </p:spPr>
      </p:pic>
      <p:sp>
        <p:nvSpPr>
          <p:cNvPr id="3" name="ZoneTexte 2"/>
          <p:cNvSpPr txBox="1"/>
          <p:nvPr/>
        </p:nvSpPr>
        <p:spPr>
          <a:xfrm>
            <a:off x="2190750" y="836712"/>
            <a:ext cx="4258410" cy="646331"/>
          </a:xfrm>
          <a:prstGeom prst="rect">
            <a:avLst/>
          </a:prstGeom>
          <a:noFill/>
        </p:spPr>
        <p:txBody>
          <a:bodyPr wrap="none" rtlCol="0">
            <a:spAutoFit/>
          </a:bodyPr>
          <a:lstStyle/>
          <a:p>
            <a:r>
              <a:rPr lang="fr-FR" b="1" dirty="0" smtClean="0">
                <a:solidFill>
                  <a:srgbClr val="FF0000"/>
                </a:solidFill>
              </a:rPr>
              <a:t>PASSAGE DE RIVIERE MPOLONGWE</a:t>
            </a:r>
          </a:p>
          <a:p>
            <a:r>
              <a:rPr lang="fr-FR" b="1" dirty="0" smtClean="0">
                <a:solidFill>
                  <a:srgbClr val="FF0000"/>
                </a:solidFill>
              </a:rPr>
              <a:t>…LE MATIN SUIVANT</a:t>
            </a:r>
            <a:endParaRPr lang="fr-FR" b="1" dirty="0">
              <a:solidFill>
                <a:srgbClr val="FF0000"/>
              </a:solidFill>
            </a:endParaRPr>
          </a:p>
        </p:txBody>
      </p:sp>
    </p:spTree>
    <p:extLst>
      <p:ext uri="{BB962C8B-B14F-4D97-AF65-F5344CB8AC3E}">
        <p14:creationId xmlns:p14="http://schemas.microsoft.com/office/powerpoint/2010/main" val="1213021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068960"/>
            <a:ext cx="3779912" cy="2834934"/>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404664"/>
            <a:ext cx="3654660" cy="2740995"/>
          </a:xfrm>
          <a:prstGeom prst="rect">
            <a:avLst/>
          </a:prstGeom>
        </p:spPr>
      </p:pic>
      <p:sp>
        <p:nvSpPr>
          <p:cNvPr id="5" name="ZoneTexte 4"/>
          <p:cNvSpPr txBox="1"/>
          <p:nvPr/>
        </p:nvSpPr>
        <p:spPr>
          <a:xfrm>
            <a:off x="5076056" y="1110427"/>
            <a:ext cx="945515" cy="369332"/>
          </a:xfrm>
          <a:prstGeom prst="rect">
            <a:avLst/>
          </a:prstGeom>
          <a:noFill/>
        </p:spPr>
        <p:txBody>
          <a:bodyPr wrap="none" rtlCol="0">
            <a:spAutoFit/>
          </a:bodyPr>
          <a:lstStyle/>
          <a:p>
            <a:r>
              <a:rPr lang="fr-FR" b="1" dirty="0" smtClean="0">
                <a:solidFill>
                  <a:srgbClr val="FF0000"/>
                </a:solidFill>
              </a:rPr>
              <a:t>AVANT</a:t>
            </a:r>
          </a:p>
        </p:txBody>
      </p:sp>
      <p:sp>
        <p:nvSpPr>
          <p:cNvPr id="6" name="ZoneTexte 5"/>
          <p:cNvSpPr txBox="1"/>
          <p:nvPr/>
        </p:nvSpPr>
        <p:spPr>
          <a:xfrm>
            <a:off x="2051720" y="3717032"/>
            <a:ext cx="2364750" cy="369332"/>
          </a:xfrm>
          <a:prstGeom prst="rect">
            <a:avLst/>
          </a:prstGeom>
          <a:noFill/>
        </p:spPr>
        <p:txBody>
          <a:bodyPr wrap="none" rtlCol="0">
            <a:spAutoFit/>
          </a:bodyPr>
          <a:lstStyle/>
          <a:p>
            <a:r>
              <a:rPr lang="fr-FR" b="1" dirty="0" smtClean="0">
                <a:solidFill>
                  <a:srgbClr val="FF0000"/>
                </a:solidFill>
              </a:rPr>
              <a:t>APRES 10 j de pluie</a:t>
            </a:r>
          </a:p>
        </p:txBody>
      </p:sp>
    </p:spTree>
    <p:extLst>
      <p:ext uri="{BB962C8B-B14F-4D97-AF65-F5344CB8AC3E}">
        <p14:creationId xmlns:p14="http://schemas.microsoft.com/office/powerpoint/2010/main" val="4255786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01885"/>
            <a:ext cx="3569146" cy="4778773"/>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980728"/>
            <a:ext cx="3152625" cy="4221088"/>
          </a:xfrm>
          <a:prstGeom prst="rect">
            <a:avLst/>
          </a:prstGeom>
        </p:spPr>
      </p:pic>
    </p:spTree>
    <p:extLst>
      <p:ext uri="{BB962C8B-B14F-4D97-AF65-F5344CB8AC3E}">
        <p14:creationId xmlns:p14="http://schemas.microsoft.com/office/powerpoint/2010/main" val="140330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Agenda</a:t>
            </a:r>
            <a:endParaRPr lang="fr-FR" dirty="0"/>
          </a:p>
        </p:txBody>
      </p:sp>
      <p:sp>
        <p:nvSpPr>
          <p:cNvPr id="3" name="Espace réservé du contenu 2"/>
          <p:cNvSpPr>
            <a:spLocks noGrp="1"/>
          </p:cNvSpPr>
          <p:nvPr>
            <p:ph sz="quarter" idx="1"/>
          </p:nvPr>
        </p:nvSpPr>
        <p:spPr/>
        <p:txBody>
          <a:bodyPr/>
          <a:lstStyle/>
          <a:p>
            <a:r>
              <a:rPr lang="fr-FR" dirty="0" smtClean="0"/>
              <a:t>Historique du projet Gazoduc, caractéristiques</a:t>
            </a:r>
          </a:p>
          <a:p>
            <a:r>
              <a:rPr lang="fr-FR" dirty="0" smtClean="0"/>
              <a:t>Organisation projet : SNH (maître d’ouvrage), assistance maîtrise d’ouvrage (P+I), Contractants</a:t>
            </a:r>
          </a:p>
          <a:p>
            <a:r>
              <a:rPr lang="fr-FR" dirty="0" smtClean="0"/>
              <a:t>Planning</a:t>
            </a:r>
          </a:p>
          <a:p>
            <a:r>
              <a:rPr lang="fr-FR" dirty="0" smtClean="0"/>
              <a:t>Principaux enseignements </a:t>
            </a:r>
            <a:endParaRPr lang="fr-FR" dirty="0"/>
          </a:p>
        </p:txBody>
      </p:sp>
    </p:spTree>
    <p:extLst>
      <p:ext uri="{BB962C8B-B14F-4D97-AF65-F5344CB8AC3E}">
        <p14:creationId xmlns:p14="http://schemas.microsoft.com/office/powerpoint/2010/main" val="1720719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625" y="228601"/>
            <a:ext cx="8534400" cy="752128"/>
          </a:xfrm>
        </p:spPr>
        <p:txBody>
          <a:bodyPr/>
          <a:lstStyle/>
          <a:p>
            <a:r>
              <a:rPr lang="fr-FR" sz="2800" dirty="0" smtClean="0"/>
              <a:t>1. Historique </a:t>
            </a:r>
            <a:r>
              <a:rPr lang="fr-FR" sz="2800" dirty="0"/>
              <a:t>du projet Gazoduc, </a:t>
            </a:r>
            <a:r>
              <a:rPr lang="fr-FR" sz="2800" dirty="0" smtClean="0"/>
              <a:t>caractéristiques</a:t>
            </a:r>
            <a:endParaRPr lang="fr-FR" sz="2800" dirty="0"/>
          </a:p>
        </p:txBody>
      </p:sp>
      <p:sp>
        <p:nvSpPr>
          <p:cNvPr id="3" name="Espace réservé du contenu 2"/>
          <p:cNvSpPr>
            <a:spLocks noGrp="1"/>
          </p:cNvSpPr>
          <p:nvPr>
            <p:ph sz="quarter" idx="1"/>
          </p:nvPr>
        </p:nvSpPr>
        <p:spPr>
          <a:xfrm>
            <a:off x="301752" y="1556792"/>
            <a:ext cx="8503920" cy="4542256"/>
          </a:xfrm>
        </p:spPr>
        <p:txBody>
          <a:bodyPr/>
          <a:lstStyle/>
          <a:p>
            <a:r>
              <a:rPr lang="fr-FR" sz="1800" dirty="0" smtClean="0"/>
              <a:t>Valorisation d’un réservoir gazier offshore (</a:t>
            </a:r>
            <a:r>
              <a:rPr lang="fr-FR" sz="1800" dirty="0" err="1" smtClean="0"/>
              <a:t>sanaga</a:t>
            </a:r>
            <a:r>
              <a:rPr lang="fr-FR" sz="1800" dirty="0" smtClean="0"/>
              <a:t> sud) pour la production d’électricité : centrale thermique 216 </a:t>
            </a:r>
            <a:r>
              <a:rPr lang="fr-FR" sz="1800" dirty="0" err="1" smtClean="0"/>
              <a:t>MWe</a:t>
            </a:r>
            <a:r>
              <a:rPr lang="fr-FR" sz="1800" dirty="0" smtClean="0"/>
              <a:t>.</a:t>
            </a:r>
          </a:p>
          <a:p>
            <a:r>
              <a:rPr lang="fr-FR" sz="1800" dirty="0" smtClean="0"/>
              <a:t>3 projets avec maîtres d’ouvrages distincts : Production gaz offshore et CPF (PERENCO),  Transport gaz </a:t>
            </a:r>
            <a:r>
              <a:rPr lang="fr-FR" sz="1800" dirty="0" err="1" smtClean="0"/>
              <a:t>onshore</a:t>
            </a:r>
            <a:r>
              <a:rPr lang="fr-FR" sz="1800" dirty="0" smtClean="0"/>
              <a:t> (SNH), centrale thermique (KPDC-AES/SONEL)</a:t>
            </a:r>
          </a:p>
          <a:p>
            <a:r>
              <a:rPr lang="fr-FR" sz="1800" dirty="0" smtClean="0"/>
              <a:t>Gazoduc </a:t>
            </a:r>
            <a:r>
              <a:rPr lang="fr-FR" sz="1800" dirty="0" err="1" smtClean="0"/>
              <a:t>onshore</a:t>
            </a:r>
            <a:r>
              <a:rPr lang="fr-FR" sz="1800" dirty="0" smtClean="0"/>
              <a:t> depuis </a:t>
            </a:r>
            <a:r>
              <a:rPr lang="fr-FR" sz="1800" dirty="0" err="1" smtClean="0"/>
              <a:t>Bipaga</a:t>
            </a:r>
            <a:r>
              <a:rPr lang="fr-FR" sz="1800" dirty="0" smtClean="0"/>
              <a:t> (CPF) jusqu’à </a:t>
            </a:r>
            <a:r>
              <a:rPr lang="fr-FR" sz="1800" dirty="0" err="1" smtClean="0"/>
              <a:t>Mpolongwé</a:t>
            </a:r>
            <a:r>
              <a:rPr lang="fr-FR" sz="1800" dirty="0" smtClean="0"/>
              <a:t> (Centrale thermique 13 moteurs </a:t>
            </a:r>
            <a:r>
              <a:rPr lang="fr-FR" sz="1800" dirty="0" err="1"/>
              <a:t>W</a:t>
            </a:r>
            <a:r>
              <a:rPr lang="fr-FR" sz="1800" dirty="0" err="1" smtClean="0"/>
              <a:t>artsila</a:t>
            </a:r>
            <a:r>
              <a:rPr lang="fr-FR" sz="1800" dirty="0" smtClean="0"/>
              <a:t>).</a:t>
            </a:r>
          </a:p>
          <a:p>
            <a:r>
              <a:rPr lang="fr-FR" sz="1800" dirty="0" smtClean="0"/>
              <a:t>Rôle P+I : Assistance maîtrise d’ouvrage à SNH, 2 marchés successifs</a:t>
            </a:r>
          </a:p>
          <a:p>
            <a:pPr lvl="1"/>
            <a:r>
              <a:rPr lang="fr-FR" sz="1800" dirty="0" smtClean="0">
                <a:solidFill>
                  <a:schemeClr val="tx1"/>
                </a:solidFill>
              </a:rPr>
              <a:t>Conception, dimensionnement, estimation de coût du CPF (Central </a:t>
            </a:r>
            <a:r>
              <a:rPr lang="fr-FR" sz="1800" dirty="0" err="1">
                <a:solidFill>
                  <a:schemeClr val="tx1"/>
                </a:solidFill>
              </a:rPr>
              <a:t>P</a:t>
            </a:r>
            <a:r>
              <a:rPr lang="fr-FR" sz="1800" dirty="0" err="1" smtClean="0">
                <a:solidFill>
                  <a:schemeClr val="tx1"/>
                </a:solidFill>
              </a:rPr>
              <a:t>rocessing</a:t>
            </a:r>
            <a:r>
              <a:rPr lang="fr-FR" sz="1800" dirty="0" smtClean="0">
                <a:solidFill>
                  <a:schemeClr val="tx1"/>
                </a:solidFill>
              </a:rPr>
              <a:t> </a:t>
            </a:r>
            <a:r>
              <a:rPr lang="fr-FR" sz="1800" dirty="0" err="1" smtClean="0">
                <a:solidFill>
                  <a:schemeClr val="tx1"/>
                </a:solidFill>
              </a:rPr>
              <a:t>facility</a:t>
            </a:r>
            <a:r>
              <a:rPr lang="fr-FR" sz="1800" dirty="0" smtClean="0">
                <a:solidFill>
                  <a:schemeClr val="tx1"/>
                </a:solidFill>
              </a:rPr>
              <a:t>) : 2008</a:t>
            </a:r>
          </a:p>
          <a:p>
            <a:pPr lvl="1"/>
            <a:r>
              <a:rPr lang="fr-FR" sz="1800" dirty="0" smtClean="0">
                <a:solidFill>
                  <a:schemeClr val="tx1"/>
                </a:solidFill>
              </a:rPr>
              <a:t>AMO à SNH (2009-2012) pour les études de faisabilité et de définition du gazoduc (Route Survey, EIA, Basic Engineering), puis préparation et supervision du contrat EPC de construction jusqu’à la mise en service (mars 2013)</a:t>
            </a:r>
            <a:endParaRPr lang="fr-FR" sz="1800" dirty="0">
              <a:solidFill>
                <a:schemeClr val="tx1"/>
              </a:solidFill>
            </a:endParaRPr>
          </a:p>
        </p:txBody>
      </p:sp>
    </p:spTree>
    <p:extLst>
      <p:ext uri="{BB962C8B-B14F-4D97-AF65-F5344CB8AC3E}">
        <p14:creationId xmlns:p14="http://schemas.microsoft.com/office/powerpoint/2010/main" val="2034163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 Situation Projet : Kribi, sud Cameroun</a:t>
            </a:r>
            <a:endParaRPr lang="fr-FR" dirty="0"/>
          </a:p>
        </p:txBody>
      </p:sp>
      <p:pic>
        <p:nvPicPr>
          <p:cNvPr id="3481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556792"/>
            <a:ext cx="5762625"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Étoile à 6 branches 2"/>
          <p:cNvSpPr/>
          <p:nvPr/>
        </p:nvSpPr>
        <p:spPr>
          <a:xfrm>
            <a:off x="1691680" y="4005064"/>
            <a:ext cx="360040" cy="432048"/>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Sanaga</a:t>
            </a:r>
            <a:endParaRPr lang="fr-FR" sz="1000" dirty="0"/>
          </a:p>
        </p:txBody>
      </p:sp>
      <p:sp>
        <p:nvSpPr>
          <p:cNvPr id="5" name="Étoile à 6 branches 4"/>
          <p:cNvSpPr/>
          <p:nvPr/>
        </p:nvSpPr>
        <p:spPr>
          <a:xfrm>
            <a:off x="3203848" y="2852936"/>
            <a:ext cx="288032" cy="21602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CPF</a:t>
            </a:r>
            <a:endParaRPr lang="fr-FR" sz="1000" dirty="0"/>
          </a:p>
        </p:txBody>
      </p:sp>
      <p:sp>
        <p:nvSpPr>
          <p:cNvPr id="4" name="ZoneTexte 3"/>
          <p:cNvSpPr txBox="1"/>
          <p:nvPr/>
        </p:nvSpPr>
        <p:spPr>
          <a:xfrm>
            <a:off x="3161501" y="2575937"/>
            <a:ext cx="660758" cy="276999"/>
          </a:xfrm>
          <a:prstGeom prst="rect">
            <a:avLst/>
          </a:prstGeom>
          <a:noFill/>
        </p:spPr>
        <p:txBody>
          <a:bodyPr wrap="none" rtlCol="0">
            <a:spAutoFit/>
          </a:bodyPr>
          <a:lstStyle/>
          <a:p>
            <a:r>
              <a:rPr lang="fr-FR" sz="1200" dirty="0" err="1" smtClean="0">
                <a:solidFill>
                  <a:srgbClr val="FF0000"/>
                </a:solidFill>
              </a:rPr>
              <a:t>Bipaga</a:t>
            </a:r>
            <a:endParaRPr lang="fr-FR" sz="1200" dirty="0">
              <a:solidFill>
                <a:srgbClr val="FF0000"/>
              </a:solidFill>
            </a:endParaRPr>
          </a:p>
        </p:txBody>
      </p:sp>
      <p:sp>
        <p:nvSpPr>
          <p:cNvPr id="7" name="ZoneTexte 6"/>
          <p:cNvSpPr txBox="1"/>
          <p:nvPr/>
        </p:nvSpPr>
        <p:spPr>
          <a:xfrm>
            <a:off x="3908067" y="4005064"/>
            <a:ext cx="966931" cy="276999"/>
          </a:xfrm>
          <a:prstGeom prst="rect">
            <a:avLst/>
          </a:prstGeom>
          <a:noFill/>
        </p:spPr>
        <p:txBody>
          <a:bodyPr wrap="none" rtlCol="0">
            <a:spAutoFit/>
          </a:bodyPr>
          <a:lstStyle/>
          <a:p>
            <a:r>
              <a:rPr lang="fr-FR" sz="1200" dirty="0" err="1" smtClean="0">
                <a:solidFill>
                  <a:srgbClr val="FF0000"/>
                </a:solidFill>
              </a:rPr>
              <a:t>Mpolongwé</a:t>
            </a:r>
            <a:endParaRPr lang="fr-FR" sz="1200" dirty="0">
              <a:solidFill>
                <a:srgbClr val="FF0000"/>
              </a:solidFill>
            </a:endParaRPr>
          </a:p>
        </p:txBody>
      </p:sp>
      <p:sp>
        <p:nvSpPr>
          <p:cNvPr id="8" name="Étoile à 6 branches 7"/>
          <p:cNvSpPr/>
          <p:nvPr/>
        </p:nvSpPr>
        <p:spPr>
          <a:xfrm>
            <a:off x="4320964" y="3789039"/>
            <a:ext cx="323044" cy="367417"/>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Centrale</a:t>
            </a:r>
            <a:endParaRPr lang="fr-FR" sz="1000" dirty="0"/>
          </a:p>
        </p:txBody>
      </p:sp>
      <p:sp>
        <p:nvSpPr>
          <p:cNvPr id="6" name="Forme libre 5"/>
          <p:cNvSpPr/>
          <p:nvPr/>
        </p:nvSpPr>
        <p:spPr>
          <a:xfrm>
            <a:off x="1930400" y="2863273"/>
            <a:ext cx="1339273" cy="1246909"/>
          </a:xfrm>
          <a:custGeom>
            <a:avLst/>
            <a:gdLst>
              <a:gd name="connsiteX0" fmla="*/ 0 w 1339273"/>
              <a:gd name="connsiteY0" fmla="*/ 1246909 h 1246909"/>
              <a:gd name="connsiteX1" fmla="*/ 1339273 w 1339273"/>
              <a:gd name="connsiteY1" fmla="*/ 0 h 1246909"/>
              <a:gd name="connsiteX2" fmla="*/ 1339273 w 1339273"/>
              <a:gd name="connsiteY2" fmla="*/ 0 h 1246909"/>
            </a:gdLst>
            <a:ahLst/>
            <a:cxnLst>
              <a:cxn ang="0">
                <a:pos x="connsiteX0" y="connsiteY0"/>
              </a:cxn>
              <a:cxn ang="0">
                <a:pos x="connsiteX1" y="connsiteY1"/>
              </a:cxn>
              <a:cxn ang="0">
                <a:pos x="connsiteX2" y="connsiteY2"/>
              </a:cxn>
            </a:cxnLst>
            <a:rect l="l" t="t" r="r" b="b"/>
            <a:pathLst>
              <a:path w="1339273" h="1246909">
                <a:moveTo>
                  <a:pt x="0" y="1246909"/>
                </a:moveTo>
                <a:lnTo>
                  <a:pt x="1339273" y="0"/>
                </a:lnTo>
                <a:lnTo>
                  <a:pt x="1339273" y="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a:off x="3414936" y="1988840"/>
            <a:ext cx="1589112" cy="1035662"/>
          </a:xfrm>
          <a:custGeom>
            <a:avLst/>
            <a:gdLst>
              <a:gd name="connsiteX0" fmla="*/ 0 w 1339273"/>
              <a:gd name="connsiteY0" fmla="*/ 1246909 h 1246909"/>
              <a:gd name="connsiteX1" fmla="*/ 1339273 w 1339273"/>
              <a:gd name="connsiteY1" fmla="*/ 0 h 1246909"/>
              <a:gd name="connsiteX2" fmla="*/ 1339273 w 1339273"/>
              <a:gd name="connsiteY2" fmla="*/ 0 h 1246909"/>
            </a:gdLst>
            <a:ahLst/>
            <a:cxnLst>
              <a:cxn ang="0">
                <a:pos x="connsiteX0" y="connsiteY0"/>
              </a:cxn>
              <a:cxn ang="0">
                <a:pos x="connsiteX1" y="connsiteY1"/>
              </a:cxn>
              <a:cxn ang="0">
                <a:pos x="connsiteX2" y="connsiteY2"/>
              </a:cxn>
            </a:cxnLst>
            <a:rect l="l" t="t" r="r" b="b"/>
            <a:pathLst>
              <a:path w="1339273" h="1246909">
                <a:moveTo>
                  <a:pt x="0" y="1246909"/>
                </a:moveTo>
                <a:lnTo>
                  <a:pt x="1339273" y="0"/>
                </a:lnTo>
                <a:lnTo>
                  <a:pt x="1339273" y="0"/>
                </a:lnTo>
              </a:path>
            </a:pathLst>
          </a:cu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10"/>
          <p:cNvSpPr/>
          <p:nvPr/>
        </p:nvSpPr>
        <p:spPr>
          <a:xfrm>
            <a:off x="3967522" y="1988840"/>
            <a:ext cx="1036527" cy="2016224"/>
          </a:xfrm>
          <a:custGeom>
            <a:avLst/>
            <a:gdLst>
              <a:gd name="connsiteX0" fmla="*/ 0 w 1339273"/>
              <a:gd name="connsiteY0" fmla="*/ 1246909 h 1246909"/>
              <a:gd name="connsiteX1" fmla="*/ 1339273 w 1339273"/>
              <a:gd name="connsiteY1" fmla="*/ 0 h 1246909"/>
              <a:gd name="connsiteX2" fmla="*/ 1339273 w 1339273"/>
              <a:gd name="connsiteY2" fmla="*/ 0 h 1246909"/>
            </a:gdLst>
            <a:ahLst/>
            <a:cxnLst>
              <a:cxn ang="0">
                <a:pos x="connsiteX0" y="connsiteY0"/>
              </a:cxn>
              <a:cxn ang="0">
                <a:pos x="connsiteX1" y="connsiteY1"/>
              </a:cxn>
              <a:cxn ang="0">
                <a:pos x="connsiteX2" y="connsiteY2"/>
              </a:cxn>
            </a:cxnLst>
            <a:rect l="l" t="t" r="r" b="b"/>
            <a:pathLst>
              <a:path w="1339273" h="1246909">
                <a:moveTo>
                  <a:pt x="0" y="1246909"/>
                </a:moveTo>
                <a:lnTo>
                  <a:pt x="1339273" y="0"/>
                </a:lnTo>
                <a:lnTo>
                  <a:pt x="1339273" y="0"/>
                </a:lnTo>
              </a:path>
            </a:pathLst>
          </a:cu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flipV="1">
            <a:off x="3967523" y="4005064"/>
            <a:ext cx="460462" cy="276999"/>
          </a:xfrm>
          <a:custGeom>
            <a:avLst/>
            <a:gdLst>
              <a:gd name="connsiteX0" fmla="*/ 0 w 1339273"/>
              <a:gd name="connsiteY0" fmla="*/ 1246909 h 1246909"/>
              <a:gd name="connsiteX1" fmla="*/ 1339273 w 1339273"/>
              <a:gd name="connsiteY1" fmla="*/ 0 h 1246909"/>
              <a:gd name="connsiteX2" fmla="*/ 1339273 w 1339273"/>
              <a:gd name="connsiteY2" fmla="*/ 0 h 1246909"/>
            </a:gdLst>
            <a:ahLst/>
            <a:cxnLst>
              <a:cxn ang="0">
                <a:pos x="connsiteX0" y="connsiteY0"/>
              </a:cxn>
              <a:cxn ang="0">
                <a:pos x="connsiteX1" y="connsiteY1"/>
              </a:cxn>
              <a:cxn ang="0">
                <a:pos x="connsiteX2" y="connsiteY2"/>
              </a:cxn>
            </a:cxnLst>
            <a:rect l="l" t="t" r="r" b="b"/>
            <a:pathLst>
              <a:path w="1339273" h="1246909">
                <a:moveTo>
                  <a:pt x="0" y="1246909"/>
                </a:moveTo>
                <a:lnTo>
                  <a:pt x="1339273" y="0"/>
                </a:lnTo>
                <a:lnTo>
                  <a:pt x="1339273" y="0"/>
                </a:lnTo>
              </a:path>
            </a:pathLst>
          </a:cu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5158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474" y="1031322"/>
            <a:ext cx="3464572" cy="2598429"/>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1031322"/>
            <a:ext cx="3600400" cy="2700300"/>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9715" y="3629751"/>
            <a:ext cx="3680907" cy="2760680"/>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474" y="3645024"/>
            <a:ext cx="3463588" cy="2597691"/>
          </a:xfrm>
          <a:prstGeom prst="rect">
            <a:avLst/>
          </a:prstGeom>
        </p:spPr>
      </p:pic>
      <p:sp>
        <p:nvSpPr>
          <p:cNvPr id="6" name="Titre 5"/>
          <p:cNvSpPr>
            <a:spLocks noGrp="1"/>
          </p:cNvSpPr>
          <p:nvPr>
            <p:ph type="title"/>
          </p:nvPr>
        </p:nvSpPr>
        <p:spPr/>
        <p:txBody>
          <a:bodyPr/>
          <a:lstStyle/>
          <a:p>
            <a:r>
              <a:rPr lang="fr-FR" dirty="0" smtClean="0"/>
              <a:t>Site </a:t>
            </a:r>
            <a:r>
              <a:rPr lang="fr-FR" dirty="0" err="1" smtClean="0"/>
              <a:t>Bipaga</a:t>
            </a:r>
            <a:endParaRPr lang="fr-FR" dirty="0"/>
          </a:p>
        </p:txBody>
      </p:sp>
    </p:spTree>
    <p:extLst>
      <p:ext uri="{BB962C8B-B14F-4D97-AF65-F5344CB8AC3E}">
        <p14:creationId xmlns:p14="http://schemas.microsoft.com/office/powerpoint/2010/main" val="2174573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Site </a:t>
            </a:r>
            <a:r>
              <a:rPr lang="fr-FR" dirty="0" err="1" smtClean="0"/>
              <a:t>Mpolongwé</a:t>
            </a:r>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2461" y="1340768"/>
            <a:ext cx="6552728" cy="4914546"/>
          </a:xfrm>
          <a:prstGeom prst="rect">
            <a:avLst/>
          </a:prstGeom>
        </p:spPr>
      </p:pic>
    </p:spTree>
    <p:extLst>
      <p:ext uri="{BB962C8B-B14F-4D97-AF65-F5344CB8AC3E}">
        <p14:creationId xmlns:p14="http://schemas.microsoft.com/office/powerpoint/2010/main" val="2076608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Organisation projet</a:t>
            </a:r>
            <a:endParaRPr lang="fr-FR" dirty="0"/>
          </a:p>
        </p:txBody>
      </p:sp>
      <p:sp>
        <p:nvSpPr>
          <p:cNvPr id="3" name="Espace réservé du contenu 2"/>
          <p:cNvSpPr>
            <a:spLocks noGrp="1"/>
          </p:cNvSpPr>
          <p:nvPr>
            <p:ph sz="quarter" idx="1"/>
          </p:nvPr>
        </p:nvSpPr>
        <p:spPr/>
        <p:txBody>
          <a:bodyPr/>
          <a:lstStyle/>
          <a:p>
            <a:r>
              <a:rPr lang="fr-FR" sz="1800" dirty="0" smtClean="0"/>
              <a:t>Rôle d’AMO : études préliminaires, préparation et assistance à la passation des principaux contrats / marchés</a:t>
            </a:r>
          </a:p>
          <a:p>
            <a:pPr lvl="1"/>
            <a:r>
              <a:rPr lang="fr-FR" sz="1800" dirty="0" smtClean="0">
                <a:solidFill>
                  <a:schemeClr val="tx1"/>
                </a:solidFill>
              </a:rPr>
              <a:t>Route </a:t>
            </a:r>
            <a:r>
              <a:rPr lang="fr-FR" sz="1800" dirty="0" err="1" smtClean="0">
                <a:solidFill>
                  <a:schemeClr val="tx1"/>
                </a:solidFill>
              </a:rPr>
              <a:t>survey</a:t>
            </a:r>
            <a:r>
              <a:rPr lang="fr-FR" sz="1800" dirty="0" smtClean="0">
                <a:solidFill>
                  <a:schemeClr val="tx1"/>
                </a:solidFill>
              </a:rPr>
              <a:t> (choix route </a:t>
            </a:r>
            <a:r>
              <a:rPr lang="fr-FR" sz="1800" dirty="0" err="1" smtClean="0">
                <a:solidFill>
                  <a:schemeClr val="tx1"/>
                </a:solidFill>
              </a:rPr>
              <a:t>onshore</a:t>
            </a:r>
            <a:r>
              <a:rPr lang="fr-FR" sz="1800" dirty="0" smtClean="0">
                <a:solidFill>
                  <a:schemeClr val="tx1"/>
                </a:solidFill>
              </a:rPr>
              <a:t> préférentiellement à offshore). </a:t>
            </a:r>
          </a:p>
          <a:p>
            <a:pPr lvl="1"/>
            <a:r>
              <a:rPr lang="fr-FR" sz="1800" dirty="0" smtClean="0">
                <a:solidFill>
                  <a:schemeClr val="tx1"/>
                </a:solidFill>
              </a:rPr>
              <a:t>Etudes géotechniques, topographiques (</a:t>
            </a:r>
            <a:r>
              <a:rPr lang="fr-FR" sz="1800" dirty="0" err="1" smtClean="0">
                <a:solidFill>
                  <a:schemeClr val="tx1"/>
                </a:solidFill>
              </a:rPr>
              <a:t>Soil</a:t>
            </a:r>
            <a:r>
              <a:rPr lang="fr-FR" sz="1800" dirty="0" smtClean="0">
                <a:solidFill>
                  <a:schemeClr val="tx1"/>
                </a:solidFill>
              </a:rPr>
              <a:t> &amp; Water, 2010)</a:t>
            </a:r>
          </a:p>
          <a:p>
            <a:pPr lvl="1"/>
            <a:r>
              <a:rPr lang="fr-FR" sz="1800" dirty="0" err="1" smtClean="0">
                <a:solidFill>
                  <a:schemeClr val="tx1"/>
                </a:solidFill>
              </a:rPr>
              <a:t>Environmental</a:t>
            </a:r>
            <a:r>
              <a:rPr lang="fr-FR" sz="1800" dirty="0" smtClean="0">
                <a:solidFill>
                  <a:schemeClr val="tx1"/>
                </a:solidFill>
              </a:rPr>
              <a:t> Impact </a:t>
            </a:r>
            <a:r>
              <a:rPr lang="fr-FR" sz="1800" dirty="0" err="1" smtClean="0">
                <a:solidFill>
                  <a:schemeClr val="tx1"/>
                </a:solidFill>
              </a:rPr>
              <a:t>Assessment</a:t>
            </a:r>
            <a:r>
              <a:rPr lang="fr-FR" sz="1800" dirty="0" smtClean="0">
                <a:solidFill>
                  <a:schemeClr val="tx1"/>
                </a:solidFill>
              </a:rPr>
              <a:t> (Royal </a:t>
            </a:r>
            <a:r>
              <a:rPr lang="fr-FR" sz="1800" dirty="0" err="1">
                <a:solidFill>
                  <a:schemeClr val="tx1"/>
                </a:solidFill>
              </a:rPr>
              <a:t>H</a:t>
            </a:r>
            <a:r>
              <a:rPr lang="fr-FR" sz="1800" dirty="0" err="1" smtClean="0">
                <a:solidFill>
                  <a:schemeClr val="tx1"/>
                </a:solidFill>
              </a:rPr>
              <a:t>askoning</a:t>
            </a:r>
            <a:r>
              <a:rPr lang="fr-FR" sz="1800" dirty="0" smtClean="0">
                <a:solidFill>
                  <a:schemeClr val="tx1"/>
                </a:solidFill>
              </a:rPr>
              <a:t>, 2009-2010)</a:t>
            </a:r>
          </a:p>
          <a:p>
            <a:pPr lvl="1"/>
            <a:r>
              <a:rPr lang="fr-FR" sz="1800" dirty="0" smtClean="0">
                <a:solidFill>
                  <a:schemeClr val="tx1"/>
                </a:solidFill>
              </a:rPr>
              <a:t>Basic Engineering (</a:t>
            </a:r>
            <a:r>
              <a:rPr lang="fr-FR" sz="1800" dirty="0" err="1" smtClean="0">
                <a:solidFill>
                  <a:schemeClr val="tx1"/>
                </a:solidFill>
              </a:rPr>
              <a:t>Parlym</a:t>
            </a:r>
            <a:r>
              <a:rPr lang="fr-FR" sz="1800" dirty="0" smtClean="0">
                <a:solidFill>
                  <a:schemeClr val="tx1"/>
                </a:solidFill>
              </a:rPr>
              <a:t>, 2011)</a:t>
            </a:r>
          </a:p>
          <a:p>
            <a:pPr lvl="1"/>
            <a:r>
              <a:rPr lang="fr-FR" sz="1800" dirty="0" smtClean="0">
                <a:solidFill>
                  <a:schemeClr val="tx1"/>
                </a:solidFill>
              </a:rPr>
              <a:t>EPC (</a:t>
            </a:r>
            <a:r>
              <a:rPr lang="fr-FR" sz="1800" dirty="0" err="1" smtClean="0">
                <a:solidFill>
                  <a:schemeClr val="tx1"/>
                </a:solidFill>
              </a:rPr>
              <a:t>Spie-Capag</a:t>
            </a:r>
            <a:r>
              <a:rPr lang="fr-FR" sz="1800" dirty="0" smtClean="0">
                <a:solidFill>
                  <a:schemeClr val="tx1"/>
                </a:solidFill>
              </a:rPr>
              <a:t>, 2012)</a:t>
            </a:r>
          </a:p>
          <a:p>
            <a:r>
              <a:rPr lang="fr-FR" sz="1800" dirty="0" smtClean="0"/>
              <a:t>Contrainte contractuelle forte : SNH entreprise publique, rédaction des documents contractuels, procédures d’appel d’offres, passation des contrats (Engineering pétrole et gaz) suivant le code des marchés publics Cameroun.</a:t>
            </a:r>
          </a:p>
          <a:p>
            <a:r>
              <a:rPr lang="fr-FR" sz="1800" dirty="0" smtClean="0">
                <a:solidFill>
                  <a:schemeClr val="tx1"/>
                </a:solidFill>
              </a:rPr>
              <a:t>Contrainte organisationnelle forte : SNH administration et entreprise publique, passation et gestion des contrats par différentes directions souvent antagonistes (Direction du Gaz, CPSP Comité de pilotage et de supervision des pipelines, Direction stratégie développement projets, </a:t>
            </a:r>
            <a:r>
              <a:rPr lang="fr-FR" sz="1800" dirty="0"/>
              <a:t>D</a:t>
            </a:r>
            <a:r>
              <a:rPr lang="fr-FR" sz="1800" dirty="0" smtClean="0">
                <a:solidFill>
                  <a:schemeClr val="tx1"/>
                </a:solidFill>
              </a:rPr>
              <a:t>irection juridique,…)</a:t>
            </a:r>
          </a:p>
          <a:p>
            <a:r>
              <a:rPr lang="fr-FR" sz="1800" dirty="0" smtClean="0"/>
              <a:t>3 maîtres d’ouvrages (PERENCO, SNH, KPDC AES/SONEL aux objectifs, agendas différents ou non alignés par rapport au Projet)</a:t>
            </a:r>
            <a:endParaRPr lang="fr-FR" sz="1800" dirty="0">
              <a:solidFill>
                <a:schemeClr val="tx1"/>
              </a:solidFill>
            </a:endParaRPr>
          </a:p>
        </p:txBody>
      </p:sp>
    </p:spTree>
    <p:extLst>
      <p:ext uri="{BB962C8B-B14F-4D97-AF65-F5344CB8AC3E}">
        <p14:creationId xmlns:p14="http://schemas.microsoft.com/office/powerpoint/2010/main" val="420181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ChangeArrowheads="1"/>
          </p:cNvSpPr>
          <p:nvPr/>
        </p:nvSpPr>
        <p:spPr bwMode="auto">
          <a:xfrm>
            <a:off x="1908175" y="2420938"/>
            <a:ext cx="6696075" cy="2016125"/>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2051" name="Rectangle 4"/>
          <p:cNvSpPr>
            <a:spLocks noChangeArrowheads="1"/>
          </p:cNvSpPr>
          <p:nvPr/>
        </p:nvSpPr>
        <p:spPr bwMode="auto">
          <a:xfrm>
            <a:off x="3924300" y="836613"/>
            <a:ext cx="1655763" cy="504825"/>
          </a:xfrm>
          <a:prstGeom prst="rect">
            <a:avLst/>
          </a:prstGeom>
          <a:solidFill>
            <a:srgbClr val="CCFF99"/>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latin typeface="Arial Narrow" panose="020B0606020202030204" pitchFamily="34" charset="0"/>
              </a:rPr>
              <a:t>Maître d’Ouvrage</a:t>
            </a:r>
          </a:p>
          <a:p>
            <a:pPr algn="ctr" eaLnBrk="1" hangingPunct="1"/>
            <a:r>
              <a:rPr lang="fr-FR" altLang="fr-FR" sz="1400" b="1" i="1">
                <a:latin typeface="Arial Narrow" panose="020B0606020202030204" pitchFamily="34" charset="0"/>
              </a:rPr>
              <a:t>Owner</a:t>
            </a:r>
          </a:p>
        </p:txBody>
      </p:sp>
      <p:sp>
        <p:nvSpPr>
          <p:cNvPr id="2052" name="Rectangle 5"/>
          <p:cNvSpPr>
            <a:spLocks noChangeArrowheads="1"/>
          </p:cNvSpPr>
          <p:nvPr/>
        </p:nvSpPr>
        <p:spPr bwMode="auto">
          <a:xfrm>
            <a:off x="3924300" y="2492375"/>
            <a:ext cx="1655763" cy="647700"/>
          </a:xfrm>
          <a:prstGeom prst="rect">
            <a:avLst/>
          </a:prstGeom>
          <a:solidFill>
            <a:srgbClr val="CCFF99"/>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latin typeface="Arial Narrow" panose="020B0606020202030204" pitchFamily="34" charset="0"/>
              </a:rPr>
              <a:t>Maître d’Oeuvre</a:t>
            </a:r>
          </a:p>
          <a:p>
            <a:pPr algn="ctr" eaLnBrk="1" hangingPunct="1"/>
            <a:r>
              <a:rPr lang="fr-FR" altLang="fr-FR" sz="1400" b="1" i="1">
                <a:latin typeface="Arial Narrow" panose="020B0606020202030204" pitchFamily="34" charset="0"/>
              </a:rPr>
              <a:t>Engineering</a:t>
            </a:r>
          </a:p>
          <a:p>
            <a:pPr algn="ctr" eaLnBrk="1" hangingPunct="1"/>
            <a:r>
              <a:rPr lang="fr-FR" altLang="fr-FR" sz="1400" b="1" i="1">
                <a:latin typeface="Arial Narrow" panose="020B0606020202030204" pitchFamily="34" charset="0"/>
              </a:rPr>
              <a:t>Contractor EPC</a:t>
            </a:r>
          </a:p>
        </p:txBody>
      </p:sp>
      <p:sp>
        <p:nvSpPr>
          <p:cNvPr id="2053" name="Rectangle 6"/>
          <p:cNvSpPr>
            <a:spLocks noChangeArrowheads="1"/>
          </p:cNvSpPr>
          <p:nvPr/>
        </p:nvSpPr>
        <p:spPr bwMode="auto">
          <a:xfrm>
            <a:off x="6011863" y="1484313"/>
            <a:ext cx="1655762" cy="504825"/>
          </a:xfrm>
          <a:prstGeom prst="rect">
            <a:avLst/>
          </a:prstGeom>
          <a:solidFill>
            <a:srgbClr val="CCFF99"/>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latin typeface="Arial Narrow" panose="020B0606020202030204" pitchFamily="34" charset="0"/>
              </a:rPr>
              <a:t>Consultant AMOu</a:t>
            </a:r>
          </a:p>
          <a:p>
            <a:pPr algn="ctr" eaLnBrk="1" hangingPunct="1"/>
            <a:r>
              <a:rPr lang="fr-FR" altLang="fr-FR" sz="1400" b="1" i="1">
                <a:latin typeface="Arial Narrow" panose="020B0606020202030204" pitchFamily="34" charset="0"/>
              </a:rPr>
              <a:t>PMC</a:t>
            </a:r>
          </a:p>
        </p:txBody>
      </p:sp>
      <p:sp>
        <p:nvSpPr>
          <p:cNvPr id="2054" name="Rectangle 7"/>
          <p:cNvSpPr>
            <a:spLocks noChangeArrowheads="1"/>
          </p:cNvSpPr>
          <p:nvPr/>
        </p:nvSpPr>
        <p:spPr bwMode="auto">
          <a:xfrm>
            <a:off x="179388" y="2565400"/>
            <a:ext cx="1655762" cy="504825"/>
          </a:xfrm>
          <a:prstGeom prst="rect">
            <a:avLst/>
          </a:prstGeom>
          <a:solidFill>
            <a:srgbClr val="CCFF99"/>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i="1">
                <a:latin typeface="Arial Narrow" panose="020B0606020202030204" pitchFamily="34" charset="0"/>
              </a:rPr>
              <a:t>Process / Technology</a:t>
            </a:r>
          </a:p>
          <a:p>
            <a:pPr algn="ctr" eaLnBrk="1" hangingPunct="1"/>
            <a:r>
              <a:rPr lang="fr-FR" altLang="fr-FR" sz="1400" b="1" i="1">
                <a:latin typeface="Arial Narrow" panose="020B0606020202030204" pitchFamily="34" charset="0"/>
              </a:rPr>
              <a:t>Licensor</a:t>
            </a:r>
          </a:p>
        </p:txBody>
      </p:sp>
      <p:sp>
        <p:nvSpPr>
          <p:cNvPr id="2055" name="Rectangle 8"/>
          <p:cNvSpPr>
            <a:spLocks noChangeArrowheads="1"/>
          </p:cNvSpPr>
          <p:nvPr/>
        </p:nvSpPr>
        <p:spPr bwMode="auto">
          <a:xfrm>
            <a:off x="5076825" y="5121275"/>
            <a:ext cx="1655763" cy="504825"/>
          </a:xfrm>
          <a:prstGeom prst="rect">
            <a:avLst/>
          </a:prstGeom>
          <a:solidFill>
            <a:srgbClr val="CCFF99"/>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latin typeface="Arial Narrow" panose="020B0606020202030204" pitchFamily="34" charset="0"/>
              </a:rPr>
              <a:t>Constructeurs</a:t>
            </a:r>
          </a:p>
          <a:p>
            <a:pPr algn="ctr" eaLnBrk="1" hangingPunct="1"/>
            <a:r>
              <a:rPr lang="fr-FR" altLang="fr-FR" sz="1400" b="1">
                <a:latin typeface="Arial Narrow" panose="020B0606020202030204" pitchFamily="34" charset="0"/>
              </a:rPr>
              <a:t>Entreprises travaux</a:t>
            </a:r>
            <a:endParaRPr lang="fr-FR" altLang="fr-FR" sz="1400" b="1" i="1">
              <a:latin typeface="Arial Narrow" panose="020B0606020202030204" pitchFamily="34" charset="0"/>
            </a:endParaRPr>
          </a:p>
        </p:txBody>
      </p:sp>
      <p:sp>
        <p:nvSpPr>
          <p:cNvPr id="2056" name="Rectangle 9"/>
          <p:cNvSpPr>
            <a:spLocks noChangeArrowheads="1"/>
          </p:cNvSpPr>
          <p:nvPr/>
        </p:nvSpPr>
        <p:spPr bwMode="auto">
          <a:xfrm>
            <a:off x="3036888" y="5121275"/>
            <a:ext cx="1655762" cy="504825"/>
          </a:xfrm>
          <a:prstGeom prst="rect">
            <a:avLst/>
          </a:prstGeom>
          <a:solidFill>
            <a:srgbClr val="CCFF99"/>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latin typeface="Arial Narrow" panose="020B0606020202030204" pitchFamily="34" charset="0"/>
              </a:rPr>
              <a:t>Fournisseurs</a:t>
            </a:r>
          </a:p>
          <a:p>
            <a:pPr algn="ctr" eaLnBrk="1" hangingPunct="1"/>
            <a:r>
              <a:rPr lang="fr-FR" altLang="fr-FR" sz="1400" b="1">
                <a:latin typeface="Arial Narrow" panose="020B0606020202030204" pitchFamily="34" charset="0"/>
              </a:rPr>
              <a:t>Sous / traitants</a:t>
            </a:r>
            <a:endParaRPr lang="fr-FR" altLang="fr-FR" sz="1400" b="1" i="1">
              <a:latin typeface="Arial Narrow" panose="020B0606020202030204" pitchFamily="34" charset="0"/>
            </a:endParaRPr>
          </a:p>
        </p:txBody>
      </p:sp>
      <p:sp>
        <p:nvSpPr>
          <p:cNvPr id="2057" name="Rectangle 15"/>
          <p:cNvSpPr>
            <a:spLocks noChangeArrowheads="1"/>
          </p:cNvSpPr>
          <p:nvPr/>
        </p:nvSpPr>
        <p:spPr bwMode="auto">
          <a:xfrm>
            <a:off x="2339975" y="549275"/>
            <a:ext cx="5976938" cy="1655763"/>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2058" name="Text Box 16"/>
          <p:cNvSpPr txBox="1">
            <a:spLocks noChangeArrowheads="1"/>
          </p:cNvSpPr>
          <p:nvPr/>
        </p:nvSpPr>
        <p:spPr bwMode="auto">
          <a:xfrm>
            <a:off x="6659563" y="620713"/>
            <a:ext cx="1587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600" u="sng">
                <a:latin typeface="Arial Narrow" panose="020B0606020202030204" pitchFamily="34" charset="0"/>
              </a:rPr>
              <a:t>Maîtrise d’Ouvrage</a:t>
            </a:r>
          </a:p>
        </p:txBody>
      </p:sp>
      <p:sp>
        <p:nvSpPr>
          <p:cNvPr id="2059" name="Text Box 17"/>
          <p:cNvSpPr txBox="1">
            <a:spLocks noChangeArrowheads="1"/>
          </p:cNvSpPr>
          <p:nvPr/>
        </p:nvSpPr>
        <p:spPr bwMode="auto">
          <a:xfrm>
            <a:off x="6877050" y="2565400"/>
            <a:ext cx="14398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600" u="sng">
                <a:latin typeface="Arial Narrow" panose="020B0606020202030204" pitchFamily="34" charset="0"/>
              </a:rPr>
              <a:t>Maîtrise d’Œuvre</a:t>
            </a:r>
          </a:p>
          <a:p>
            <a:pPr algn="ctr" eaLnBrk="1" hangingPunct="1"/>
            <a:r>
              <a:rPr lang="fr-FR" altLang="fr-FR" sz="1600" u="sng">
                <a:latin typeface="Arial Narrow" panose="020B0606020202030204" pitchFamily="34" charset="0"/>
              </a:rPr>
              <a:t>Projet</a:t>
            </a:r>
          </a:p>
        </p:txBody>
      </p:sp>
      <p:sp>
        <p:nvSpPr>
          <p:cNvPr id="2060" name="Line 18"/>
          <p:cNvSpPr>
            <a:spLocks noChangeShapeType="1"/>
          </p:cNvSpPr>
          <p:nvPr/>
        </p:nvSpPr>
        <p:spPr bwMode="auto">
          <a:xfrm flipH="1">
            <a:off x="971550" y="1341438"/>
            <a:ext cx="2952750" cy="12239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61" name="Text Box 19"/>
          <p:cNvSpPr txBox="1">
            <a:spLocks noChangeArrowheads="1"/>
          </p:cNvSpPr>
          <p:nvPr/>
        </p:nvSpPr>
        <p:spPr bwMode="auto">
          <a:xfrm>
            <a:off x="1527175" y="1528763"/>
            <a:ext cx="1522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600">
                <a:solidFill>
                  <a:srgbClr val="FF0000"/>
                </a:solidFill>
                <a:latin typeface="Arial Narrow" panose="020B0606020202030204" pitchFamily="34" charset="0"/>
              </a:rPr>
              <a:t>Contrat de licence</a:t>
            </a:r>
          </a:p>
        </p:txBody>
      </p:sp>
      <p:sp>
        <p:nvSpPr>
          <p:cNvPr id="2062" name="Text Box 20"/>
          <p:cNvSpPr txBox="1">
            <a:spLocks noChangeArrowheads="1"/>
          </p:cNvSpPr>
          <p:nvPr/>
        </p:nvSpPr>
        <p:spPr bwMode="auto">
          <a:xfrm>
            <a:off x="6011863" y="1052513"/>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600">
                <a:solidFill>
                  <a:srgbClr val="FF0000"/>
                </a:solidFill>
                <a:latin typeface="Arial Narrow" panose="020B0606020202030204" pitchFamily="34" charset="0"/>
              </a:rPr>
              <a:t>Contrat de consulting</a:t>
            </a:r>
          </a:p>
        </p:txBody>
      </p:sp>
      <p:sp>
        <p:nvSpPr>
          <p:cNvPr id="2063" name="Line 22"/>
          <p:cNvSpPr>
            <a:spLocks noChangeShapeType="1"/>
          </p:cNvSpPr>
          <p:nvPr/>
        </p:nvSpPr>
        <p:spPr bwMode="auto">
          <a:xfrm>
            <a:off x="5580063" y="1341438"/>
            <a:ext cx="1223962" cy="1428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64" name="Line 23"/>
          <p:cNvSpPr>
            <a:spLocks noChangeShapeType="1"/>
          </p:cNvSpPr>
          <p:nvPr/>
        </p:nvSpPr>
        <p:spPr bwMode="auto">
          <a:xfrm flipH="1">
            <a:off x="4787900" y="1341438"/>
            <a:ext cx="0" cy="115093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65" name="Text Box 24"/>
          <p:cNvSpPr txBox="1">
            <a:spLocks noChangeArrowheads="1"/>
          </p:cNvSpPr>
          <p:nvPr/>
        </p:nvSpPr>
        <p:spPr bwMode="auto">
          <a:xfrm>
            <a:off x="3708400" y="1773238"/>
            <a:ext cx="1117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600">
                <a:solidFill>
                  <a:srgbClr val="FF0000"/>
                </a:solidFill>
                <a:latin typeface="Arial Narrow" panose="020B0606020202030204" pitchFamily="34" charset="0"/>
              </a:rPr>
              <a:t>Contrat EPC</a:t>
            </a:r>
          </a:p>
        </p:txBody>
      </p:sp>
      <p:cxnSp>
        <p:nvCxnSpPr>
          <p:cNvPr id="2066" name="AutoShape 25"/>
          <p:cNvCxnSpPr>
            <a:cxnSpLocks noChangeShapeType="1"/>
            <a:stCxn id="2054" idx="2"/>
            <a:endCxn id="2077" idx="1"/>
          </p:cNvCxnSpPr>
          <p:nvPr/>
        </p:nvCxnSpPr>
        <p:spPr bwMode="auto">
          <a:xfrm rot="16200000" flipH="1">
            <a:off x="796925" y="3290888"/>
            <a:ext cx="746125" cy="323850"/>
          </a:xfrm>
          <a:prstGeom prst="bentConnector2">
            <a:avLst/>
          </a:prstGeom>
          <a:noFill/>
          <a:ln w="19050">
            <a:solidFill>
              <a:srgbClr val="FF0000"/>
            </a:solidFill>
            <a:prstDash val="dash"/>
            <a:miter lim="800000"/>
            <a:headEnd/>
            <a:tailEnd/>
          </a:ln>
          <a:extLst>
            <a:ext uri="{909E8E84-426E-40DD-AFC4-6F175D3DCCD1}">
              <a14:hiddenFill xmlns:a14="http://schemas.microsoft.com/office/drawing/2010/main">
                <a:noFill/>
              </a14:hiddenFill>
            </a:ext>
          </a:extLst>
        </p:spPr>
      </p:cxnSp>
      <p:sp>
        <p:nvSpPr>
          <p:cNvPr id="2067" name="Text Box 26"/>
          <p:cNvSpPr txBox="1">
            <a:spLocks noChangeArrowheads="1"/>
          </p:cNvSpPr>
          <p:nvPr/>
        </p:nvSpPr>
        <p:spPr bwMode="auto">
          <a:xfrm>
            <a:off x="179388" y="3357563"/>
            <a:ext cx="787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600">
                <a:solidFill>
                  <a:srgbClr val="FF0000"/>
                </a:solidFill>
                <a:latin typeface="Arial Narrow" panose="020B0606020202030204" pitchFamily="34" charset="0"/>
              </a:rPr>
              <a:t>Process</a:t>
            </a:r>
          </a:p>
          <a:p>
            <a:pPr eaLnBrk="1" hangingPunct="1"/>
            <a:r>
              <a:rPr lang="fr-FR" altLang="fr-FR" sz="1600">
                <a:solidFill>
                  <a:srgbClr val="FF0000"/>
                </a:solidFill>
                <a:latin typeface="Arial Narrow" panose="020B0606020202030204" pitchFamily="34" charset="0"/>
              </a:rPr>
              <a:t>Book</a:t>
            </a:r>
          </a:p>
        </p:txBody>
      </p:sp>
      <p:grpSp>
        <p:nvGrpSpPr>
          <p:cNvPr id="2068" name="Group 40"/>
          <p:cNvGrpSpPr>
            <a:grpSpLocks/>
          </p:cNvGrpSpPr>
          <p:nvPr/>
        </p:nvGrpSpPr>
        <p:grpSpPr bwMode="auto">
          <a:xfrm>
            <a:off x="1331913" y="3573463"/>
            <a:ext cx="6842125" cy="504825"/>
            <a:chOff x="839" y="2115"/>
            <a:chExt cx="4310" cy="318"/>
          </a:xfrm>
        </p:grpSpPr>
        <p:sp>
          <p:nvSpPr>
            <p:cNvPr id="2077" name="Rectangle 10"/>
            <p:cNvSpPr>
              <a:spLocks noChangeArrowheads="1"/>
            </p:cNvSpPr>
            <p:nvPr/>
          </p:nvSpPr>
          <p:spPr bwMode="auto">
            <a:xfrm>
              <a:off x="839" y="2115"/>
              <a:ext cx="817" cy="3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600" b="1">
                  <a:latin typeface="Arial Narrow" panose="020B0606020202030204" pitchFamily="34" charset="0"/>
                </a:rPr>
                <a:t>Etudes</a:t>
              </a:r>
            </a:p>
          </p:txBody>
        </p:sp>
        <p:sp>
          <p:nvSpPr>
            <p:cNvPr id="2078" name="Rectangle 11"/>
            <p:cNvSpPr>
              <a:spLocks noChangeArrowheads="1"/>
            </p:cNvSpPr>
            <p:nvPr/>
          </p:nvSpPr>
          <p:spPr bwMode="auto">
            <a:xfrm>
              <a:off x="2026" y="2115"/>
              <a:ext cx="817" cy="3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600" b="1">
                  <a:latin typeface="Arial Narrow" panose="020B0606020202030204" pitchFamily="34" charset="0"/>
                </a:rPr>
                <a:t>Achats-Appros</a:t>
              </a:r>
            </a:p>
            <a:p>
              <a:pPr algn="ctr" eaLnBrk="1" hangingPunct="1"/>
              <a:r>
                <a:rPr lang="fr-FR" altLang="fr-FR" sz="1600" b="1">
                  <a:latin typeface="Arial Narrow" panose="020B0606020202030204" pitchFamily="34" charset="0"/>
                </a:rPr>
                <a:t>Transport</a:t>
              </a:r>
            </a:p>
          </p:txBody>
        </p:sp>
        <p:sp>
          <p:nvSpPr>
            <p:cNvPr id="2079" name="Rectangle 12"/>
            <p:cNvSpPr>
              <a:spLocks noChangeArrowheads="1"/>
            </p:cNvSpPr>
            <p:nvPr/>
          </p:nvSpPr>
          <p:spPr bwMode="auto">
            <a:xfrm>
              <a:off x="3265" y="2115"/>
              <a:ext cx="817" cy="3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600" b="1">
                  <a:latin typeface="Arial Narrow" panose="020B0606020202030204" pitchFamily="34" charset="0"/>
                </a:rPr>
                <a:t>Construction</a:t>
              </a:r>
            </a:p>
          </p:txBody>
        </p:sp>
        <p:sp>
          <p:nvSpPr>
            <p:cNvPr id="2080" name="Rectangle 13"/>
            <p:cNvSpPr>
              <a:spLocks noChangeArrowheads="1"/>
            </p:cNvSpPr>
            <p:nvPr/>
          </p:nvSpPr>
          <p:spPr bwMode="auto">
            <a:xfrm>
              <a:off x="4332" y="2115"/>
              <a:ext cx="817" cy="3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600" b="1">
                  <a:latin typeface="Arial Narrow" panose="020B0606020202030204" pitchFamily="34" charset="0"/>
                </a:rPr>
                <a:t>Mise en </a:t>
              </a:r>
            </a:p>
            <a:p>
              <a:pPr algn="ctr" eaLnBrk="1" hangingPunct="1"/>
              <a:r>
                <a:rPr lang="fr-FR" altLang="fr-FR" sz="1600" b="1">
                  <a:latin typeface="Arial Narrow" panose="020B0606020202030204" pitchFamily="34" charset="0"/>
                </a:rPr>
                <a:t>Exploitation</a:t>
              </a:r>
            </a:p>
          </p:txBody>
        </p:sp>
        <p:cxnSp>
          <p:nvCxnSpPr>
            <p:cNvPr id="2081" name="AutoShape 27"/>
            <p:cNvCxnSpPr>
              <a:cxnSpLocks noChangeShapeType="1"/>
              <a:stCxn id="2077" idx="3"/>
              <a:endCxn id="2078" idx="1"/>
            </p:cNvCxnSpPr>
            <p:nvPr/>
          </p:nvCxnSpPr>
          <p:spPr bwMode="auto">
            <a:xfrm>
              <a:off x="1656" y="2274"/>
              <a:ext cx="370"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82" name="AutoShape 28"/>
            <p:cNvCxnSpPr>
              <a:cxnSpLocks noChangeShapeType="1"/>
              <a:stCxn id="2078" idx="3"/>
              <a:endCxn id="2079" idx="1"/>
            </p:cNvCxnSpPr>
            <p:nvPr/>
          </p:nvCxnSpPr>
          <p:spPr bwMode="auto">
            <a:xfrm>
              <a:off x="2843" y="2274"/>
              <a:ext cx="422"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83" name="AutoShape 29"/>
            <p:cNvCxnSpPr>
              <a:cxnSpLocks noChangeShapeType="1"/>
              <a:stCxn id="2079" idx="3"/>
              <a:endCxn id="2080" idx="1"/>
            </p:cNvCxnSpPr>
            <p:nvPr/>
          </p:nvCxnSpPr>
          <p:spPr bwMode="auto">
            <a:xfrm>
              <a:off x="4082" y="2274"/>
              <a:ext cx="250"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grpSp>
      <p:sp>
        <p:nvSpPr>
          <p:cNvPr id="2069" name="Line 31"/>
          <p:cNvSpPr>
            <a:spLocks noChangeShapeType="1"/>
          </p:cNvSpPr>
          <p:nvPr/>
        </p:nvSpPr>
        <p:spPr bwMode="auto">
          <a:xfrm>
            <a:off x="3851275" y="4076700"/>
            <a:ext cx="0" cy="10810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70" name="Line 32"/>
          <p:cNvSpPr>
            <a:spLocks noChangeShapeType="1"/>
          </p:cNvSpPr>
          <p:nvPr/>
        </p:nvSpPr>
        <p:spPr bwMode="auto">
          <a:xfrm>
            <a:off x="5867400" y="4076700"/>
            <a:ext cx="19050" cy="10080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71" name="Text Box 33"/>
          <p:cNvSpPr txBox="1">
            <a:spLocks noChangeArrowheads="1"/>
          </p:cNvSpPr>
          <p:nvPr/>
        </p:nvSpPr>
        <p:spPr bwMode="auto">
          <a:xfrm>
            <a:off x="2555875" y="4508500"/>
            <a:ext cx="10350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a:solidFill>
                  <a:srgbClr val="FF0000"/>
                </a:solidFill>
                <a:latin typeface="Arial Narrow" panose="020B0606020202030204" pitchFamily="34" charset="0"/>
              </a:rPr>
              <a:t>Commandes</a:t>
            </a:r>
          </a:p>
          <a:p>
            <a:pPr eaLnBrk="1" hangingPunct="1"/>
            <a:r>
              <a:rPr lang="fr-FR" altLang="fr-FR" sz="1400">
                <a:solidFill>
                  <a:srgbClr val="FF0000"/>
                </a:solidFill>
                <a:latin typeface="Arial Narrow" panose="020B0606020202030204" pitchFamily="34" charset="0"/>
              </a:rPr>
              <a:t>Equipements</a:t>
            </a:r>
          </a:p>
        </p:txBody>
      </p:sp>
      <p:sp>
        <p:nvSpPr>
          <p:cNvPr id="2072" name="Text Box 34"/>
          <p:cNvSpPr txBox="1">
            <a:spLocks noChangeArrowheads="1"/>
          </p:cNvSpPr>
          <p:nvPr/>
        </p:nvSpPr>
        <p:spPr bwMode="auto">
          <a:xfrm>
            <a:off x="5940425" y="4508500"/>
            <a:ext cx="1152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a:solidFill>
                  <a:srgbClr val="FF0000"/>
                </a:solidFill>
                <a:latin typeface="Arial Narrow" panose="020B0606020202030204" pitchFamily="34" charset="0"/>
              </a:rPr>
              <a:t>Commandes</a:t>
            </a:r>
          </a:p>
          <a:p>
            <a:pPr eaLnBrk="1" hangingPunct="1"/>
            <a:r>
              <a:rPr lang="fr-FR" altLang="fr-FR" sz="1400">
                <a:solidFill>
                  <a:srgbClr val="FF0000"/>
                </a:solidFill>
                <a:latin typeface="Arial Narrow" panose="020B0606020202030204" pitchFamily="34" charset="0"/>
              </a:rPr>
              <a:t>Marchés - Lots</a:t>
            </a:r>
          </a:p>
        </p:txBody>
      </p:sp>
      <p:cxnSp>
        <p:nvCxnSpPr>
          <p:cNvPr id="2073" name="AutoShape 35"/>
          <p:cNvCxnSpPr>
            <a:cxnSpLocks noChangeShapeType="1"/>
            <a:stCxn id="2052" idx="2"/>
            <a:endCxn id="2077" idx="0"/>
          </p:cNvCxnSpPr>
          <p:nvPr/>
        </p:nvCxnSpPr>
        <p:spPr bwMode="auto">
          <a:xfrm rot="5400000">
            <a:off x="3155156" y="1975644"/>
            <a:ext cx="423863" cy="2771775"/>
          </a:xfrm>
          <a:prstGeom prst="bentConnector3">
            <a:avLst>
              <a:gd name="adj1" fmla="val 4869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74" name="AutoShape 36"/>
          <p:cNvCxnSpPr>
            <a:cxnSpLocks noChangeShapeType="1"/>
            <a:stCxn id="2052" idx="2"/>
            <a:endCxn id="2078" idx="0"/>
          </p:cNvCxnSpPr>
          <p:nvPr/>
        </p:nvCxnSpPr>
        <p:spPr bwMode="auto">
          <a:xfrm rot="5400000">
            <a:off x="4097337" y="2917826"/>
            <a:ext cx="423863" cy="887412"/>
          </a:xfrm>
          <a:prstGeom prst="bentConnector3">
            <a:avLst>
              <a:gd name="adj1" fmla="val 4869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75" name="AutoShape 37"/>
          <p:cNvCxnSpPr>
            <a:cxnSpLocks noChangeShapeType="1"/>
            <a:stCxn id="2052" idx="2"/>
            <a:endCxn id="2079" idx="0"/>
          </p:cNvCxnSpPr>
          <p:nvPr/>
        </p:nvCxnSpPr>
        <p:spPr bwMode="auto">
          <a:xfrm rot="16200000" flipH="1">
            <a:off x="5080793" y="2821782"/>
            <a:ext cx="423863" cy="1079500"/>
          </a:xfrm>
          <a:prstGeom prst="bentConnector3">
            <a:avLst>
              <a:gd name="adj1" fmla="val 4869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76" name="AutoShape 39"/>
          <p:cNvCxnSpPr>
            <a:cxnSpLocks noChangeShapeType="1"/>
            <a:stCxn id="2052" idx="2"/>
            <a:endCxn id="2080" idx="0"/>
          </p:cNvCxnSpPr>
          <p:nvPr/>
        </p:nvCxnSpPr>
        <p:spPr bwMode="auto">
          <a:xfrm rot="16200000" flipH="1">
            <a:off x="5927725" y="1974850"/>
            <a:ext cx="423863" cy="2773363"/>
          </a:xfrm>
          <a:prstGeom prst="bentConnector3">
            <a:avLst>
              <a:gd name="adj1" fmla="val 4869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2" name="ZoneTexte 1"/>
          <p:cNvSpPr txBox="1"/>
          <p:nvPr/>
        </p:nvSpPr>
        <p:spPr>
          <a:xfrm>
            <a:off x="251520" y="168246"/>
            <a:ext cx="3498458" cy="400110"/>
          </a:xfrm>
          <a:prstGeom prst="rect">
            <a:avLst/>
          </a:prstGeom>
          <a:noFill/>
        </p:spPr>
        <p:txBody>
          <a:bodyPr wrap="none" rtlCol="0">
            <a:spAutoFit/>
          </a:bodyPr>
          <a:lstStyle/>
          <a:p>
            <a:r>
              <a:rPr lang="fr-FR" sz="2000" dirty="0" smtClean="0">
                <a:solidFill>
                  <a:srgbClr val="FF0000"/>
                </a:solidFill>
              </a:rPr>
              <a:t>CONTRAT UNIQUE « EPC »</a:t>
            </a:r>
            <a:endParaRPr lang="fr-FR" sz="2000" dirty="0">
              <a:solidFill>
                <a:srgbClr val="FF0000"/>
              </a:solidFill>
            </a:endParaRPr>
          </a:p>
        </p:txBody>
      </p:sp>
    </p:spTree>
    <p:extLst>
      <p:ext uri="{BB962C8B-B14F-4D97-AF65-F5344CB8AC3E}">
        <p14:creationId xmlns:p14="http://schemas.microsoft.com/office/powerpoint/2010/main" val="592383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3924300" y="836613"/>
            <a:ext cx="1655763" cy="504825"/>
          </a:xfrm>
          <a:prstGeom prst="rect">
            <a:avLst/>
          </a:prstGeom>
          <a:solidFill>
            <a:srgbClr val="CCFF99"/>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latin typeface="Arial Narrow" panose="020B0606020202030204" pitchFamily="34" charset="0"/>
              </a:rPr>
              <a:t>Maître d’Ouvrage</a:t>
            </a:r>
          </a:p>
          <a:p>
            <a:pPr algn="ctr" eaLnBrk="1" hangingPunct="1"/>
            <a:r>
              <a:rPr lang="fr-FR" altLang="fr-FR" sz="1400" b="1" i="1">
                <a:latin typeface="Arial Narrow" panose="020B0606020202030204" pitchFamily="34" charset="0"/>
              </a:rPr>
              <a:t>Owner</a:t>
            </a:r>
          </a:p>
        </p:txBody>
      </p:sp>
      <p:sp>
        <p:nvSpPr>
          <p:cNvPr id="3075" name="Rectangle 6"/>
          <p:cNvSpPr>
            <a:spLocks noChangeArrowheads="1"/>
          </p:cNvSpPr>
          <p:nvPr/>
        </p:nvSpPr>
        <p:spPr bwMode="auto">
          <a:xfrm>
            <a:off x="6011863" y="1484313"/>
            <a:ext cx="1655762" cy="504825"/>
          </a:xfrm>
          <a:prstGeom prst="rect">
            <a:avLst/>
          </a:prstGeom>
          <a:solidFill>
            <a:srgbClr val="CCFF99"/>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latin typeface="Arial Narrow" panose="020B0606020202030204" pitchFamily="34" charset="0"/>
              </a:rPr>
              <a:t>Consultant AMOu</a:t>
            </a:r>
          </a:p>
          <a:p>
            <a:pPr algn="ctr" eaLnBrk="1" hangingPunct="1"/>
            <a:r>
              <a:rPr lang="fr-FR" altLang="fr-FR" sz="1400" b="1" i="1">
                <a:latin typeface="Arial Narrow" panose="020B0606020202030204" pitchFamily="34" charset="0"/>
              </a:rPr>
              <a:t>PMC</a:t>
            </a:r>
          </a:p>
        </p:txBody>
      </p:sp>
      <p:sp>
        <p:nvSpPr>
          <p:cNvPr id="3076" name="Rectangle 15"/>
          <p:cNvSpPr>
            <a:spLocks noChangeArrowheads="1"/>
          </p:cNvSpPr>
          <p:nvPr/>
        </p:nvSpPr>
        <p:spPr bwMode="auto">
          <a:xfrm>
            <a:off x="2339975" y="549275"/>
            <a:ext cx="5976938" cy="1655763"/>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3077" name="Text Box 16"/>
          <p:cNvSpPr txBox="1">
            <a:spLocks noChangeArrowheads="1"/>
          </p:cNvSpPr>
          <p:nvPr/>
        </p:nvSpPr>
        <p:spPr bwMode="auto">
          <a:xfrm>
            <a:off x="6659563" y="620713"/>
            <a:ext cx="1587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600" u="sng">
                <a:latin typeface="Arial Narrow" panose="020B0606020202030204" pitchFamily="34" charset="0"/>
              </a:rPr>
              <a:t>Maîtrise d’Ouvrage</a:t>
            </a:r>
          </a:p>
        </p:txBody>
      </p:sp>
      <p:sp>
        <p:nvSpPr>
          <p:cNvPr id="3078" name="Text Box 19"/>
          <p:cNvSpPr txBox="1">
            <a:spLocks noChangeArrowheads="1"/>
          </p:cNvSpPr>
          <p:nvPr/>
        </p:nvSpPr>
        <p:spPr bwMode="auto">
          <a:xfrm>
            <a:off x="1527175" y="1528763"/>
            <a:ext cx="1522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600">
                <a:solidFill>
                  <a:srgbClr val="FF0000"/>
                </a:solidFill>
                <a:latin typeface="Arial Narrow" panose="020B0606020202030204" pitchFamily="34" charset="0"/>
              </a:rPr>
              <a:t>Contrat de licence</a:t>
            </a:r>
          </a:p>
        </p:txBody>
      </p:sp>
      <p:sp>
        <p:nvSpPr>
          <p:cNvPr id="3079" name="Text Box 20"/>
          <p:cNvSpPr txBox="1">
            <a:spLocks noChangeArrowheads="1"/>
          </p:cNvSpPr>
          <p:nvPr/>
        </p:nvSpPr>
        <p:spPr bwMode="auto">
          <a:xfrm>
            <a:off x="6011863" y="1052513"/>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600">
                <a:solidFill>
                  <a:srgbClr val="FF0000"/>
                </a:solidFill>
                <a:latin typeface="Arial Narrow" panose="020B0606020202030204" pitchFamily="34" charset="0"/>
              </a:rPr>
              <a:t>Contrat de consulting</a:t>
            </a:r>
          </a:p>
        </p:txBody>
      </p:sp>
      <p:sp>
        <p:nvSpPr>
          <p:cNvPr id="3080" name="Line 22"/>
          <p:cNvSpPr>
            <a:spLocks noChangeShapeType="1"/>
          </p:cNvSpPr>
          <p:nvPr/>
        </p:nvSpPr>
        <p:spPr bwMode="auto">
          <a:xfrm>
            <a:off x="5580063" y="1341438"/>
            <a:ext cx="1223962" cy="1428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81" name="Text Box 24"/>
          <p:cNvSpPr txBox="1">
            <a:spLocks noChangeArrowheads="1"/>
          </p:cNvSpPr>
          <p:nvPr/>
        </p:nvSpPr>
        <p:spPr bwMode="auto">
          <a:xfrm>
            <a:off x="1928813" y="2357438"/>
            <a:ext cx="2225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600">
                <a:solidFill>
                  <a:srgbClr val="FF0000"/>
                </a:solidFill>
                <a:latin typeface="Arial Narrow" panose="020B0606020202030204" pitchFamily="34" charset="0"/>
              </a:rPr>
              <a:t>Contrat EPCM</a:t>
            </a:r>
          </a:p>
          <a:p>
            <a:pPr eaLnBrk="1" hangingPunct="1"/>
            <a:r>
              <a:rPr lang="fr-FR" altLang="fr-FR" sz="1600">
                <a:solidFill>
                  <a:srgbClr val="FF0000"/>
                </a:solidFill>
                <a:latin typeface="Arial Narrow" panose="020B0606020202030204" pitchFamily="34" charset="0"/>
              </a:rPr>
              <a:t>Etudes, Approvisionnement</a:t>
            </a:r>
          </a:p>
        </p:txBody>
      </p:sp>
      <p:sp>
        <p:nvSpPr>
          <p:cNvPr id="3082" name="Rectangle 5"/>
          <p:cNvSpPr>
            <a:spLocks noChangeArrowheads="1"/>
          </p:cNvSpPr>
          <p:nvPr/>
        </p:nvSpPr>
        <p:spPr bwMode="auto">
          <a:xfrm>
            <a:off x="2000250" y="3000375"/>
            <a:ext cx="1655763" cy="647700"/>
          </a:xfrm>
          <a:prstGeom prst="rect">
            <a:avLst/>
          </a:prstGeom>
          <a:solidFill>
            <a:srgbClr val="CCFF99"/>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latin typeface="Arial Narrow" panose="020B0606020202030204" pitchFamily="34" charset="0"/>
              </a:rPr>
              <a:t>Ingénierie</a:t>
            </a:r>
          </a:p>
          <a:p>
            <a:pPr algn="ctr" eaLnBrk="1" hangingPunct="1"/>
            <a:r>
              <a:rPr lang="fr-FR" altLang="fr-FR" sz="1400" b="1" i="1">
                <a:latin typeface="Arial Narrow" panose="020B0606020202030204" pitchFamily="34" charset="0"/>
              </a:rPr>
              <a:t>Engineering</a:t>
            </a:r>
          </a:p>
          <a:p>
            <a:pPr algn="ctr" eaLnBrk="1" hangingPunct="1"/>
            <a:r>
              <a:rPr lang="fr-FR" altLang="fr-FR" sz="1400" b="1" i="1">
                <a:latin typeface="Arial Narrow" panose="020B0606020202030204" pitchFamily="34" charset="0"/>
              </a:rPr>
              <a:t>Contractor EP</a:t>
            </a:r>
          </a:p>
        </p:txBody>
      </p:sp>
      <p:sp>
        <p:nvSpPr>
          <p:cNvPr id="3083" name="Rectangle 10"/>
          <p:cNvSpPr>
            <a:spLocks noChangeArrowheads="1"/>
          </p:cNvSpPr>
          <p:nvPr/>
        </p:nvSpPr>
        <p:spPr bwMode="auto">
          <a:xfrm>
            <a:off x="1143000" y="4214813"/>
            <a:ext cx="1296988" cy="500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600" b="1">
                <a:latin typeface="Arial Narrow" panose="020B0606020202030204" pitchFamily="34" charset="0"/>
              </a:rPr>
              <a:t>Etudes</a:t>
            </a:r>
          </a:p>
        </p:txBody>
      </p:sp>
      <p:sp>
        <p:nvSpPr>
          <p:cNvPr id="3084" name="Rectangle 10"/>
          <p:cNvSpPr>
            <a:spLocks noChangeArrowheads="1"/>
          </p:cNvSpPr>
          <p:nvPr/>
        </p:nvSpPr>
        <p:spPr bwMode="auto">
          <a:xfrm>
            <a:off x="2928938" y="4214813"/>
            <a:ext cx="1500187" cy="500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latin typeface="Arial Narrow" panose="020B0606020202030204" pitchFamily="34" charset="0"/>
              </a:rPr>
              <a:t>Approvisionnement</a:t>
            </a:r>
          </a:p>
        </p:txBody>
      </p:sp>
      <p:cxnSp>
        <p:nvCxnSpPr>
          <p:cNvPr id="69" name="Connecteur en angle 68"/>
          <p:cNvCxnSpPr>
            <a:stCxn id="3082" idx="2"/>
            <a:endCxn id="3083" idx="0"/>
          </p:cNvCxnSpPr>
          <p:nvPr/>
        </p:nvCxnSpPr>
        <p:spPr>
          <a:xfrm rot="5400000">
            <a:off x="2025650" y="3413125"/>
            <a:ext cx="566738" cy="1036638"/>
          </a:xfrm>
          <a:prstGeom prst="bentConnector3">
            <a:avLst>
              <a:gd name="adj1" fmla="val 50000"/>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en angle 69"/>
          <p:cNvCxnSpPr>
            <a:stCxn id="3082" idx="2"/>
            <a:endCxn id="3084" idx="0"/>
          </p:cNvCxnSpPr>
          <p:nvPr/>
        </p:nvCxnSpPr>
        <p:spPr>
          <a:xfrm rot="16200000" flipH="1">
            <a:off x="2969419" y="3505994"/>
            <a:ext cx="566738" cy="850900"/>
          </a:xfrm>
          <a:prstGeom prst="bentConnector3">
            <a:avLst>
              <a:gd name="adj1" fmla="val 50000"/>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087" name="Rectangle 5"/>
          <p:cNvSpPr>
            <a:spLocks noChangeArrowheads="1"/>
          </p:cNvSpPr>
          <p:nvPr/>
        </p:nvSpPr>
        <p:spPr bwMode="auto">
          <a:xfrm>
            <a:off x="5429250" y="3000375"/>
            <a:ext cx="1655763" cy="647700"/>
          </a:xfrm>
          <a:prstGeom prst="rect">
            <a:avLst/>
          </a:prstGeom>
          <a:solidFill>
            <a:srgbClr val="CCFF99"/>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latin typeface="Arial Narrow" panose="020B0606020202030204" pitchFamily="34" charset="0"/>
              </a:rPr>
              <a:t>Entreprise Générale</a:t>
            </a:r>
          </a:p>
        </p:txBody>
      </p:sp>
      <p:sp>
        <p:nvSpPr>
          <p:cNvPr id="3088" name="Rectangle 10"/>
          <p:cNvSpPr>
            <a:spLocks noChangeArrowheads="1"/>
          </p:cNvSpPr>
          <p:nvPr/>
        </p:nvSpPr>
        <p:spPr bwMode="auto">
          <a:xfrm>
            <a:off x="4786313" y="4214813"/>
            <a:ext cx="1296987" cy="504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600" b="1">
                <a:latin typeface="Arial Narrow" panose="020B0606020202030204" pitchFamily="34" charset="0"/>
              </a:rPr>
              <a:t>Construction</a:t>
            </a:r>
          </a:p>
        </p:txBody>
      </p:sp>
      <p:sp>
        <p:nvSpPr>
          <p:cNvPr id="3089" name="Rectangle 10"/>
          <p:cNvSpPr>
            <a:spLocks noChangeArrowheads="1"/>
          </p:cNvSpPr>
          <p:nvPr/>
        </p:nvSpPr>
        <p:spPr bwMode="auto">
          <a:xfrm>
            <a:off x="6643688" y="4214813"/>
            <a:ext cx="1500187" cy="500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latin typeface="Arial Narrow" panose="020B0606020202030204" pitchFamily="34" charset="0"/>
              </a:rPr>
              <a:t>Mise en route</a:t>
            </a:r>
          </a:p>
        </p:txBody>
      </p:sp>
      <p:cxnSp>
        <p:nvCxnSpPr>
          <p:cNvPr id="78" name="Connecteur en angle 77"/>
          <p:cNvCxnSpPr>
            <a:stCxn id="3087" idx="2"/>
            <a:endCxn id="3088" idx="0"/>
          </p:cNvCxnSpPr>
          <p:nvPr/>
        </p:nvCxnSpPr>
        <p:spPr>
          <a:xfrm rot="5400000">
            <a:off x="5563394" y="3520281"/>
            <a:ext cx="566738" cy="822325"/>
          </a:xfrm>
          <a:prstGeom prst="bentConnector3">
            <a:avLst>
              <a:gd name="adj1" fmla="val 50000"/>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9" name="Connecteur en angle 78"/>
          <p:cNvCxnSpPr>
            <a:stCxn id="3087" idx="2"/>
            <a:endCxn id="3089" idx="0"/>
          </p:cNvCxnSpPr>
          <p:nvPr/>
        </p:nvCxnSpPr>
        <p:spPr>
          <a:xfrm rot="16200000" flipH="1">
            <a:off x="6542881" y="3363119"/>
            <a:ext cx="566738" cy="1136650"/>
          </a:xfrm>
          <a:prstGeom prst="bentConnector3">
            <a:avLst>
              <a:gd name="adj1" fmla="val 50000"/>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092" name="Rectangle 10"/>
          <p:cNvSpPr>
            <a:spLocks noChangeArrowheads="1"/>
          </p:cNvSpPr>
          <p:nvPr/>
        </p:nvSpPr>
        <p:spPr bwMode="auto">
          <a:xfrm>
            <a:off x="6429375" y="5500688"/>
            <a:ext cx="1296988" cy="504825"/>
          </a:xfrm>
          <a:prstGeom prst="rect">
            <a:avLst/>
          </a:prstGeom>
          <a:solidFill>
            <a:srgbClr val="CCFF99"/>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600" b="1">
                <a:latin typeface="Arial Narrow" panose="020B0606020202030204" pitchFamily="34" charset="0"/>
              </a:rPr>
              <a:t>Sous Traitance</a:t>
            </a:r>
          </a:p>
          <a:p>
            <a:pPr algn="ctr" eaLnBrk="1" hangingPunct="1"/>
            <a:r>
              <a:rPr lang="fr-FR" altLang="fr-FR" sz="1600" b="1">
                <a:latin typeface="Arial Narrow" panose="020B0606020202030204" pitchFamily="34" charset="0"/>
              </a:rPr>
              <a:t>Lot B,…</a:t>
            </a:r>
          </a:p>
        </p:txBody>
      </p:sp>
      <p:sp>
        <p:nvSpPr>
          <p:cNvPr id="3093" name="Rectangle 10"/>
          <p:cNvSpPr>
            <a:spLocks noChangeArrowheads="1"/>
          </p:cNvSpPr>
          <p:nvPr/>
        </p:nvSpPr>
        <p:spPr bwMode="auto">
          <a:xfrm>
            <a:off x="4857750" y="5500688"/>
            <a:ext cx="1296988" cy="504825"/>
          </a:xfrm>
          <a:prstGeom prst="rect">
            <a:avLst/>
          </a:prstGeom>
          <a:solidFill>
            <a:srgbClr val="CCFF99"/>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600" b="1">
                <a:latin typeface="Arial Narrow" panose="020B0606020202030204" pitchFamily="34" charset="0"/>
              </a:rPr>
              <a:t>Sous traitance</a:t>
            </a:r>
          </a:p>
          <a:p>
            <a:pPr algn="ctr" eaLnBrk="1" hangingPunct="1"/>
            <a:r>
              <a:rPr lang="fr-FR" altLang="fr-FR" sz="1600" b="1">
                <a:latin typeface="Arial Narrow" panose="020B0606020202030204" pitchFamily="34" charset="0"/>
              </a:rPr>
              <a:t>Lot A</a:t>
            </a:r>
          </a:p>
        </p:txBody>
      </p:sp>
      <p:sp>
        <p:nvSpPr>
          <p:cNvPr id="3094" name="Rectangle 9"/>
          <p:cNvSpPr>
            <a:spLocks noChangeArrowheads="1"/>
          </p:cNvSpPr>
          <p:nvPr/>
        </p:nvSpPr>
        <p:spPr bwMode="auto">
          <a:xfrm>
            <a:off x="2000250" y="5429250"/>
            <a:ext cx="1655763" cy="504825"/>
          </a:xfrm>
          <a:prstGeom prst="rect">
            <a:avLst/>
          </a:prstGeom>
          <a:solidFill>
            <a:srgbClr val="CCFF99"/>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latin typeface="Arial Narrow" panose="020B0606020202030204" pitchFamily="34" charset="0"/>
              </a:rPr>
              <a:t>Fournisseurs</a:t>
            </a:r>
          </a:p>
          <a:p>
            <a:pPr algn="ctr" eaLnBrk="1" hangingPunct="1"/>
            <a:r>
              <a:rPr lang="fr-FR" altLang="fr-FR" sz="1400" b="1">
                <a:latin typeface="Arial Narrow" panose="020B0606020202030204" pitchFamily="34" charset="0"/>
              </a:rPr>
              <a:t>Equipementiers</a:t>
            </a:r>
            <a:endParaRPr lang="fr-FR" altLang="fr-FR" sz="1400" b="1" i="1">
              <a:latin typeface="Arial Narrow" panose="020B0606020202030204" pitchFamily="34" charset="0"/>
            </a:endParaRPr>
          </a:p>
        </p:txBody>
      </p:sp>
      <p:cxnSp>
        <p:nvCxnSpPr>
          <p:cNvPr id="84" name="Connecteur en angle 83"/>
          <p:cNvCxnSpPr>
            <a:stCxn id="3087" idx="2"/>
            <a:endCxn id="3092" idx="0"/>
          </p:cNvCxnSpPr>
          <p:nvPr/>
        </p:nvCxnSpPr>
        <p:spPr>
          <a:xfrm rot="16200000" flipH="1">
            <a:off x="5741987" y="4164013"/>
            <a:ext cx="1852613" cy="820738"/>
          </a:xfrm>
          <a:prstGeom prst="bentConnector3">
            <a:avLst>
              <a:gd name="adj1" fmla="val 73993"/>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5" name="Connecteur en angle 84"/>
          <p:cNvCxnSpPr>
            <a:stCxn id="3087" idx="2"/>
            <a:endCxn id="3093" idx="0"/>
          </p:cNvCxnSpPr>
          <p:nvPr/>
        </p:nvCxnSpPr>
        <p:spPr>
          <a:xfrm rot="5400000">
            <a:off x="4956175" y="4198938"/>
            <a:ext cx="1852613" cy="750887"/>
          </a:xfrm>
          <a:prstGeom prst="bentConnector3">
            <a:avLst>
              <a:gd name="adj1" fmla="val 73993"/>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4" name="Connecteur en angle 93"/>
          <p:cNvCxnSpPr>
            <a:stCxn id="3084" idx="2"/>
            <a:endCxn id="3094" idx="0"/>
          </p:cNvCxnSpPr>
          <p:nvPr/>
        </p:nvCxnSpPr>
        <p:spPr>
          <a:xfrm rot="5400000">
            <a:off x="2895600" y="4646613"/>
            <a:ext cx="714375" cy="850900"/>
          </a:xfrm>
          <a:prstGeom prst="bentConnector3">
            <a:avLst>
              <a:gd name="adj1" fmla="val 50000"/>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a:stCxn id="3083" idx="3"/>
            <a:endCxn id="3084" idx="1"/>
          </p:cNvCxnSpPr>
          <p:nvPr/>
        </p:nvCxnSpPr>
        <p:spPr>
          <a:xfrm flipV="1">
            <a:off x="2439988" y="4465638"/>
            <a:ext cx="488950" cy="0"/>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a:stCxn id="3088" idx="3"/>
            <a:endCxn id="3089" idx="1"/>
          </p:cNvCxnSpPr>
          <p:nvPr/>
        </p:nvCxnSpPr>
        <p:spPr>
          <a:xfrm flipV="1">
            <a:off x="6083300" y="4465638"/>
            <a:ext cx="560388" cy="1587"/>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a:stCxn id="3084" idx="3"/>
            <a:endCxn id="3088" idx="1"/>
          </p:cNvCxnSpPr>
          <p:nvPr/>
        </p:nvCxnSpPr>
        <p:spPr>
          <a:xfrm>
            <a:off x="4429125" y="4465638"/>
            <a:ext cx="357188" cy="1587"/>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101" name="Line 22"/>
          <p:cNvSpPr>
            <a:spLocks noChangeShapeType="1"/>
          </p:cNvSpPr>
          <p:nvPr/>
        </p:nvSpPr>
        <p:spPr bwMode="auto">
          <a:xfrm>
            <a:off x="4786313" y="1357313"/>
            <a:ext cx="1500187" cy="16430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02" name="Line 22"/>
          <p:cNvSpPr>
            <a:spLocks noChangeShapeType="1"/>
          </p:cNvSpPr>
          <p:nvPr/>
        </p:nvSpPr>
        <p:spPr bwMode="auto">
          <a:xfrm flipH="1">
            <a:off x="2857500" y="1357313"/>
            <a:ext cx="1857375" cy="16430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03" name="Text Box 24"/>
          <p:cNvSpPr txBox="1">
            <a:spLocks noChangeArrowheads="1"/>
          </p:cNvSpPr>
          <p:nvPr/>
        </p:nvSpPr>
        <p:spPr bwMode="auto">
          <a:xfrm>
            <a:off x="6072188" y="2500313"/>
            <a:ext cx="2401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600">
                <a:solidFill>
                  <a:srgbClr val="FF0000"/>
                </a:solidFill>
                <a:latin typeface="Arial Narrow" panose="020B0606020202030204" pitchFamily="34" charset="0"/>
              </a:rPr>
              <a:t>Marché d’entreprise Générale</a:t>
            </a:r>
          </a:p>
        </p:txBody>
      </p:sp>
      <p:sp>
        <p:nvSpPr>
          <p:cNvPr id="3104" name="Text Box 24"/>
          <p:cNvSpPr txBox="1">
            <a:spLocks noChangeArrowheads="1"/>
          </p:cNvSpPr>
          <p:nvPr/>
        </p:nvSpPr>
        <p:spPr bwMode="auto">
          <a:xfrm>
            <a:off x="6392863" y="5000625"/>
            <a:ext cx="27511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600">
                <a:solidFill>
                  <a:srgbClr val="FF0000"/>
                </a:solidFill>
                <a:latin typeface="Arial Narrow" panose="020B0606020202030204" pitchFamily="34" charset="0"/>
              </a:rPr>
              <a:t>Marchés de travaux sous traitance</a:t>
            </a:r>
          </a:p>
        </p:txBody>
      </p:sp>
      <p:sp>
        <p:nvSpPr>
          <p:cNvPr id="3105" name="Text Box 33"/>
          <p:cNvSpPr txBox="1">
            <a:spLocks noChangeArrowheads="1"/>
          </p:cNvSpPr>
          <p:nvPr/>
        </p:nvSpPr>
        <p:spPr bwMode="auto">
          <a:xfrm>
            <a:off x="3357563" y="4857750"/>
            <a:ext cx="10350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a:solidFill>
                  <a:srgbClr val="FF0000"/>
                </a:solidFill>
                <a:latin typeface="Arial Narrow" panose="020B0606020202030204" pitchFamily="34" charset="0"/>
              </a:rPr>
              <a:t>Commandes</a:t>
            </a:r>
          </a:p>
          <a:p>
            <a:pPr eaLnBrk="1" hangingPunct="1"/>
            <a:r>
              <a:rPr lang="fr-FR" altLang="fr-FR" sz="1400">
                <a:solidFill>
                  <a:srgbClr val="FF0000"/>
                </a:solidFill>
                <a:latin typeface="Arial Narrow" panose="020B0606020202030204" pitchFamily="34" charset="0"/>
              </a:rPr>
              <a:t>Equipements</a:t>
            </a:r>
          </a:p>
        </p:txBody>
      </p:sp>
      <p:sp>
        <p:nvSpPr>
          <p:cNvPr id="3106" name="Line 22"/>
          <p:cNvSpPr>
            <a:spLocks noChangeShapeType="1"/>
          </p:cNvSpPr>
          <p:nvPr/>
        </p:nvSpPr>
        <p:spPr bwMode="auto">
          <a:xfrm flipH="1">
            <a:off x="2928938" y="1357313"/>
            <a:ext cx="1785937" cy="407193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07" name="Line 22"/>
          <p:cNvSpPr>
            <a:spLocks noChangeShapeType="1"/>
          </p:cNvSpPr>
          <p:nvPr/>
        </p:nvSpPr>
        <p:spPr bwMode="auto">
          <a:xfrm flipH="1">
            <a:off x="5572125" y="3643313"/>
            <a:ext cx="642938" cy="178593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08" name="Line 22"/>
          <p:cNvSpPr>
            <a:spLocks noChangeShapeType="1"/>
          </p:cNvSpPr>
          <p:nvPr/>
        </p:nvSpPr>
        <p:spPr bwMode="auto">
          <a:xfrm>
            <a:off x="6286500" y="3643313"/>
            <a:ext cx="785813" cy="18573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09" name="Rectangle 7"/>
          <p:cNvSpPr>
            <a:spLocks noChangeArrowheads="1"/>
          </p:cNvSpPr>
          <p:nvPr/>
        </p:nvSpPr>
        <p:spPr bwMode="auto">
          <a:xfrm>
            <a:off x="142875" y="2286000"/>
            <a:ext cx="1655763" cy="504825"/>
          </a:xfrm>
          <a:prstGeom prst="rect">
            <a:avLst/>
          </a:prstGeom>
          <a:solidFill>
            <a:srgbClr val="CCFF99"/>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i="1">
                <a:latin typeface="Arial Narrow" panose="020B0606020202030204" pitchFamily="34" charset="0"/>
              </a:rPr>
              <a:t>Process / Technology</a:t>
            </a:r>
          </a:p>
          <a:p>
            <a:pPr algn="ctr" eaLnBrk="1" hangingPunct="1"/>
            <a:r>
              <a:rPr lang="fr-FR" altLang="fr-FR" sz="1400" b="1" i="1">
                <a:latin typeface="Arial Narrow" panose="020B0606020202030204" pitchFamily="34" charset="0"/>
              </a:rPr>
              <a:t>Licensor</a:t>
            </a:r>
          </a:p>
        </p:txBody>
      </p:sp>
      <p:sp>
        <p:nvSpPr>
          <p:cNvPr id="3110" name="Text Box 26"/>
          <p:cNvSpPr txBox="1">
            <a:spLocks noChangeArrowheads="1"/>
          </p:cNvSpPr>
          <p:nvPr/>
        </p:nvSpPr>
        <p:spPr bwMode="auto">
          <a:xfrm>
            <a:off x="357188" y="3143250"/>
            <a:ext cx="787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600">
                <a:solidFill>
                  <a:srgbClr val="FF0000"/>
                </a:solidFill>
                <a:latin typeface="Arial Narrow" panose="020B0606020202030204" pitchFamily="34" charset="0"/>
              </a:rPr>
              <a:t>Process</a:t>
            </a:r>
          </a:p>
          <a:p>
            <a:pPr eaLnBrk="1" hangingPunct="1"/>
            <a:r>
              <a:rPr lang="fr-FR" altLang="fr-FR" sz="1600">
                <a:solidFill>
                  <a:srgbClr val="FF0000"/>
                </a:solidFill>
                <a:latin typeface="Arial Narrow" panose="020B0606020202030204" pitchFamily="34" charset="0"/>
              </a:rPr>
              <a:t>Book</a:t>
            </a:r>
          </a:p>
        </p:txBody>
      </p:sp>
      <p:cxnSp>
        <p:nvCxnSpPr>
          <p:cNvPr id="128" name="Forme 127"/>
          <p:cNvCxnSpPr>
            <a:stCxn id="3109" idx="2"/>
            <a:endCxn id="3082" idx="1"/>
          </p:cNvCxnSpPr>
          <p:nvPr/>
        </p:nvCxnSpPr>
        <p:spPr>
          <a:xfrm rot="16200000" flipH="1">
            <a:off x="1218407" y="2542381"/>
            <a:ext cx="533400" cy="1030287"/>
          </a:xfrm>
          <a:prstGeom prst="bentConnector2">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12" name="Line 22"/>
          <p:cNvSpPr>
            <a:spLocks noChangeShapeType="1"/>
          </p:cNvSpPr>
          <p:nvPr/>
        </p:nvSpPr>
        <p:spPr bwMode="auto">
          <a:xfrm flipH="1">
            <a:off x="928688" y="1357313"/>
            <a:ext cx="3786187" cy="92868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 name="ZoneTexte 40"/>
          <p:cNvSpPr txBox="1"/>
          <p:nvPr/>
        </p:nvSpPr>
        <p:spPr>
          <a:xfrm>
            <a:off x="251520" y="168246"/>
            <a:ext cx="5531194" cy="400110"/>
          </a:xfrm>
          <a:prstGeom prst="rect">
            <a:avLst/>
          </a:prstGeom>
          <a:noFill/>
        </p:spPr>
        <p:txBody>
          <a:bodyPr wrap="none" rtlCol="0">
            <a:spAutoFit/>
          </a:bodyPr>
          <a:lstStyle/>
          <a:p>
            <a:r>
              <a:rPr lang="fr-FR" sz="2000" dirty="0" smtClean="0">
                <a:solidFill>
                  <a:srgbClr val="FF0000"/>
                </a:solidFill>
              </a:rPr>
              <a:t>CONTRATS Multiples « EPCM » + « Travaux »</a:t>
            </a:r>
            <a:endParaRPr lang="fr-FR" sz="2000" dirty="0">
              <a:solidFill>
                <a:srgbClr val="FF0000"/>
              </a:solidFill>
            </a:endParaRPr>
          </a:p>
        </p:txBody>
      </p:sp>
    </p:spTree>
    <p:extLst>
      <p:ext uri="{BB962C8B-B14F-4D97-AF65-F5344CB8AC3E}">
        <p14:creationId xmlns:p14="http://schemas.microsoft.com/office/powerpoint/2010/main" val="32948049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647</TotalTime>
  <Words>823</Words>
  <Application>Microsoft Office PowerPoint</Application>
  <PresentationFormat>Affichage à l'écran (4:3)</PresentationFormat>
  <Paragraphs>191</Paragraphs>
  <Slides>17</Slides>
  <Notes>4</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27" baseType="lpstr">
      <vt:lpstr>Arial</vt:lpstr>
      <vt:lpstr>Georgia</vt:lpstr>
      <vt:lpstr>Wingdings 2</vt:lpstr>
      <vt:lpstr>Wingdings</vt:lpstr>
      <vt:lpstr>Calibri</vt:lpstr>
      <vt:lpstr>Times New Roman</vt:lpstr>
      <vt:lpstr>Arial Rounded MT Bold</vt:lpstr>
      <vt:lpstr>Tw Cen MT</vt:lpstr>
      <vt:lpstr>Civil</vt:lpstr>
      <vt:lpstr>Image Paintbrush</vt:lpstr>
      <vt:lpstr>MISSION D’ASSISTANCE MAITRISE D’OUVRAGE Gazoduc Bipaga1 Mpolongwé (Cameroun) Marché n° 03090176/M/SNH/09 du 13/03/2009 </vt:lpstr>
      <vt:lpstr>Agenda</vt:lpstr>
      <vt:lpstr>1. Historique du projet Gazoduc, caractéristiques</vt:lpstr>
      <vt:lpstr>1. Situation Projet : Kribi, sud Cameroun</vt:lpstr>
      <vt:lpstr>Site Bipaga</vt:lpstr>
      <vt:lpstr>Site Mpolongwé</vt:lpstr>
      <vt:lpstr>2. Organisation projet</vt:lpstr>
      <vt:lpstr>Présentation PowerPoint</vt:lpstr>
      <vt:lpstr>Présentation PowerPoint</vt:lpstr>
      <vt:lpstr>Présentation PowerPoint</vt:lpstr>
      <vt:lpstr>3. MISSION D’ASSISTANCE MAITRISE D’OUVRAGE de P+I à SNH - Planning</vt:lpstr>
      <vt:lpstr>Planning général de la mission </vt:lpstr>
      <vt:lpstr>4. Retour d’Expériences, principaux enseignements</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D’ASSISTANCE MAITRISE D’OUVRAGE</dc:title>
  <dc:creator>Utilisateur Windows</dc:creator>
  <cp:lastModifiedBy>lenoel</cp:lastModifiedBy>
  <cp:revision>23</cp:revision>
  <dcterms:created xsi:type="dcterms:W3CDTF">2009-11-25T22:05:09Z</dcterms:created>
  <dcterms:modified xsi:type="dcterms:W3CDTF">2015-01-16T21:53:10Z</dcterms:modified>
</cp:coreProperties>
</file>