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4" r:id="rId6"/>
    <p:sldId id="262" r:id="rId7"/>
    <p:sldId id="263" r:id="rId8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95914FED-D88F-4B91-8EEA-C9C174664826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FB5E6D7F-E172-4E62-9DA6-FBB2DEFD9E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059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6B6B-F88E-413E-8702-6DB5DD00F404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6AC9-E8CC-4759-9FE5-4CC70F736A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F57A-1BF0-48EE-BACF-DF5658E826A2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031D-B364-493A-9945-531F752C7B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C0E5-4C54-4824-83E2-A26CD4D6CAC6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CF5B-C3A3-4460-8414-69EB5F40BD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ED19-81B5-4245-B61D-D3DD2173ED32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36D1-9A10-442B-BBCE-3E7F7EBFEF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7E20-66DF-4526-8571-FCA8AD525D3D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8B01-4EB0-46EB-A9D4-87427BC00A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6F1A-B14D-4F10-89F6-CEC934813EC2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2FC1-2579-4603-B9AA-54C6848F29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25E-E842-42D5-B35A-9F0BE0EA8BCB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F64F-1BDD-4238-9C85-1C87D5A14E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B56F-E882-485E-8B2E-D8C2D12C62A8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B11C-7CFD-4025-AD2D-CEB617BE65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17BA3-E58E-49F4-9204-D845AE72B64B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DF81D-B51C-4CED-8AAD-34A7D86530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2A80-5015-4301-B53C-6712CB166C65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F5A1-F7ED-461E-A858-FB0ADCD6D0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E1917-B10D-4EFE-9C5D-BFE1FEF8CABF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AE30-8025-47D1-A85F-5991120FF8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3C2B02-C302-4EB0-BECD-FB5446E58674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5E4B1-7A94-4FFD-A99B-54ED012F03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ZoneTexte 5"/>
          <p:cNvSpPr txBox="1">
            <a:spLocks noChangeArrowheads="1"/>
          </p:cNvSpPr>
          <p:nvPr/>
        </p:nvSpPr>
        <p:spPr bwMode="auto">
          <a:xfrm>
            <a:off x="71452" y="1873250"/>
            <a:ext cx="89650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ATEX </a:t>
            </a:r>
            <a:r>
              <a:rPr lang="fr-FR" sz="2400" b="1" dirty="0" smtClean="0"/>
              <a:t>SYSTEM - </a:t>
            </a:r>
            <a:r>
              <a:rPr lang="fr-FR" sz="2400" dirty="0" smtClean="0"/>
              <a:t>ATEX &amp; IEC Ex  </a:t>
            </a:r>
            <a:r>
              <a:rPr lang="fr-FR" sz="2400" i="1" dirty="0" smtClean="0"/>
              <a:t>ELECTRICAL </a:t>
            </a:r>
            <a:r>
              <a:rPr lang="fr-FR" sz="2400" i="1" dirty="0"/>
              <a:t>ENGINEERING </a:t>
            </a:r>
            <a:endParaRPr lang="fr-FR" sz="2000" i="1" dirty="0" smtClean="0"/>
          </a:p>
          <a:p>
            <a:pPr algn="ctr"/>
            <a:endParaRPr lang="fr-FR" sz="2000" i="1" dirty="0"/>
          </a:p>
          <a:p>
            <a:pPr algn="ctr"/>
            <a:r>
              <a:rPr lang="fr-FR" sz="2200" b="1" i="1" dirty="0" smtClean="0"/>
              <a:t>LE CONTENU LOCAL AU CONGO</a:t>
            </a:r>
            <a:endParaRPr lang="fr-FR" sz="2200" b="1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" y="6237312"/>
            <a:ext cx="500055" cy="515383"/>
          </a:xfrm>
          <a:prstGeom prst="rect">
            <a:avLst/>
          </a:prstGeom>
        </p:spPr>
      </p:pic>
      <p:sp>
        <p:nvSpPr>
          <p:cNvPr id="16" name="ZoneTexte 5"/>
          <p:cNvSpPr txBox="1">
            <a:spLocks noChangeArrowheads="1"/>
          </p:cNvSpPr>
          <p:nvPr/>
        </p:nvSpPr>
        <p:spPr bwMode="auto">
          <a:xfrm>
            <a:off x="179513" y="3140968"/>
            <a:ext cx="481283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100" b="1" u="sng" dirty="0" smtClean="0"/>
              <a:t>NOS PREMIERES ACTIONS CONGO</a:t>
            </a:r>
          </a:p>
          <a:p>
            <a:endParaRPr lang="fr-FR" sz="1100" b="1" u="sng" dirty="0" smtClean="0"/>
          </a:p>
          <a:p>
            <a:r>
              <a:rPr lang="fr-FR" sz="1100" b="1" u="sng" dirty="0" smtClean="0"/>
              <a:t>DECEMBRE 2013:</a:t>
            </a: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Premières missions sur Pointe Noire en partenariat avec TOTAL DEVELOPPEMENT et la Chambre de Commerce et d’Industrie d’Agriculture et des Métiers de Pointe-Noire.</a:t>
            </a:r>
          </a:p>
          <a:p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Visite des principaux opérateurs et </a:t>
            </a: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ccompagnement avec </a:t>
            </a: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notre agent local Mr Roland </a:t>
            </a: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MONGO (</a:t>
            </a:r>
            <a:r>
              <a:rPr lang="fr-F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société NEW TECH</a:t>
            </a: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fr-FR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FR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PERENCO / DIETSMANN / ENI / AOGC / SC LOG, …</a:t>
            </a:r>
          </a:p>
          <a:p>
            <a:pPr algn="ctr"/>
            <a:endParaRPr lang="fr-FR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100" b="1" u="sng" dirty="0" smtClean="0"/>
              <a:t>AVRIL 2014:</a:t>
            </a:r>
          </a:p>
          <a:p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 au CIEHC2, 2</a:t>
            </a:r>
            <a:r>
              <a:rPr lang="fr-FR" sz="11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conférence internationale et exposition des hydrocarbures à Brazzaville en partenariat avec UBI FRANCE.</a:t>
            </a:r>
          </a:p>
          <a:p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de locaux pour implantation de contenu local, stockage, point de vente.</a:t>
            </a:r>
            <a:endParaRPr lang="fr-F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Atex Export 2\Desktop\20140414_091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52" y="3140968"/>
            <a:ext cx="3648000" cy="20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5"/>
          <p:cNvSpPr txBox="1">
            <a:spLocks noChangeArrowheads="1"/>
          </p:cNvSpPr>
          <p:nvPr/>
        </p:nvSpPr>
        <p:spPr bwMode="auto">
          <a:xfrm>
            <a:off x="576461" y="6309320"/>
            <a:ext cx="2059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www.atex-system.com</a:t>
            </a:r>
            <a:b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atex@atex-system.com</a:t>
            </a:r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C:\Users\Atex Export 2\Desktop\imag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59073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tex Export 2\Desktop\Logo-CCIAM-Haute-d‚fini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36" y="5553376"/>
            <a:ext cx="928535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tex Export 2\Desktop\inde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64" y="5563176"/>
            <a:ext cx="1026152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41735"/>
            <a:ext cx="1719612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ZoneTexte 5"/>
          <p:cNvSpPr txBox="1">
            <a:spLocks noChangeArrowheads="1"/>
          </p:cNvSpPr>
          <p:nvPr/>
        </p:nvSpPr>
        <p:spPr bwMode="auto">
          <a:xfrm>
            <a:off x="71452" y="1873250"/>
            <a:ext cx="89650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ATEX </a:t>
            </a:r>
            <a:r>
              <a:rPr lang="fr-FR" sz="2400" b="1" dirty="0" smtClean="0"/>
              <a:t>SYSTEM - </a:t>
            </a:r>
            <a:r>
              <a:rPr lang="fr-FR" sz="2400" dirty="0" smtClean="0"/>
              <a:t>ATEX &amp; IEC Ex  </a:t>
            </a:r>
            <a:r>
              <a:rPr lang="fr-FR" sz="2400" i="1" dirty="0" smtClean="0"/>
              <a:t>ELECTRICAL </a:t>
            </a:r>
            <a:r>
              <a:rPr lang="fr-FR" sz="2400" i="1" dirty="0"/>
              <a:t>ENGINEERING </a:t>
            </a:r>
            <a:endParaRPr lang="fr-FR" sz="2000" i="1" dirty="0" smtClean="0"/>
          </a:p>
          <a:p>
            <a:pPr algn="ctr"/>
            <a:endParaRPr lang="fr-FR" sz="2000" i="1" dirty="0"/>
          </a:p>
          <a:p>
            <a:pPr algn="ctr"/>
            <a:r>
              <a:rPr lang="fr-FR" sz="2200" b="1" i="1" dirty="0" smtClean="0"/>
              <a:t>	LE TRANSFERT DE CONNAISSANCES</a:t>
            </a:r>
            <a:endParaRPr lang="fr-FR" sz="2200" b="1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" y="6237312"/>
            <a:ext cx="500055" cy="515383"/>
          </a:xfrm>
          <a:prstGeom prst="rect">
            <a:avLst/>
          </a:prstGeom>
        </p:spPr>
      </p:pic>
      <p:sp>
        <p:nvSpPr>
          <p:cNvPr id="16" name="ZoneTexte 5"/>
          <p:cNvSpPr txBox="1">
            <a:spLocks noChangeArrowheads="1"/>
          </p:cNvSpPr>
          <p:nvPr/>
        </p:nvSpPr>
        <p:spPr bwMode="auto">
          <a:xfrm>
            <a:off x="179513" y="3212976"/>
            <a:ext cx="47525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200" b="1" u="sng" dirty="0" smtClean="0"/>
              <a:t>MAI 2014:</a:t>
            </a:r>
            <a:r>
              <a:rPr lang="fr-FR" sz="1200" b="1" dirty="0" smtClean="0"/>
              <a:t> </a:t>
            </a:r>
          </a:p>
          <a:p>
            <a:pPr algn="just"/>
            <a:r>
              <a:rPr lang="fr-FR" sz="1200" b="1" dirty="0" smtClean="0"/>
              <a:t>Création de la société ATEX EQUIPEMENT avec notre agent local Mr Roland </a:t>
            </a:r>
            <a:r>
              <a:rPr lang="fr-FR" sz="1200" b="1" dirty="0"/>
              <a:t>MONGO. </a:t>
            </a:r>
          </a:p>
          <a:p>
            <a:pPr algn="just"/>
            <a:endParaRPr lang="fr-FR" sz="1200" b="1" dirty="0" smtClean="0"/>
          </a:p>
        </p:txBody>
      </p:sp>
      <p:pic>
        <p:nvPicPr>
          <p:cNvPr id="18" name="Picture 2" descr="C:\Users\Atex Export 2\Desktop\20131204_102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376"/>
            <a:ext cx="32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5"/>
          <p:cNvSpPr txBox="1">
            <a:spLocks noChangeArrowheads="1"/>
          </p:cNvSpPr>
          <p:nvPr/>
        </p:nvSpPr>
        <p:spPr bwMode="auto">
          <a:xfrm>
            <a:off x="576461" y="6309320"/>
            <a:ext cx="2059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www.atex-system.com</a:t>
            </a:r>
            <a:b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atex@atex-system.com</a:t>
            </a:r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Z:\Documents and Settings\Administrateur\Mes documents\ATEX SYSTEM\Redactionnel\JANVIER 2015 - CONGO LOCAL CONTENT\LogoAtexEquipem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547464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179513" y="4501569"/>
            <a:ext cx="4752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1200" b="1" u="sng" dirty="0" smtClean="0"/>
              <a:t>PREMIER TRIMESTRE 2015:</a:t>
            </a:r>
            <a:r>
              <a:rPr lang="fr-FR" sz="1200" b="1" dirty="0" smtClean="0"/>
              <a:t> </a:t>
            </a:r>
          </a:p>
          <a:p>
            <a:pPr algn="just"/>
            <a:r>
              <a:rPr lang="fr-FR" sz="1200" b="1" dirty="0" smtClean="0"/>
              <a:t>Mise en place d’une gestion de stock produits ATEX en partenariat avec la société ATIS WORLDWIDE (groupe NEBEST), implanté à Pointe Noire CONGO. </a:t>
            </a:r>
          </a:p>
          <a:p>
            <a:pPr algn="just"/>
            <a:endParaRPr lang="fr-FR" sz="1200" b="1" dirty="0"/>
          </a:p>
        </p:txBody>
      </p:sp>
      <p:pic>
        <p:nvPicPr>
          <p:cNvPr id="4" name="Picture 3" descr="C:\Users\Atex Export 2\Desktop\LOGO10 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73312"/>
            <a:ext cx="115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5"/>
          <p:cNvSpPr txBox="1">
            <a:spLocks noChangeArrowheads="1"/>
          </p:cNvSpPr>
          <p:nvPr/>
        </p:nvSpPr>
        <p:spPr bwMode="auto">
          <a:xfrm>
            <a:off x="5220072" y="3043406"/>
            <a:ext cx="349345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200" b="1" u="sng" dirty="0" smtClean="0"/>
              <a:t>OBJECTIFS:</a:t>
            </a:r>
          </a:p>
          <a:p>
            <a:pPr algn="r"/>
            <a:endParaRPr lang="fr-FR" sz="1100" b="1" dirty="0" smtClean="0"/>
          </a:p>
          <a:p>
            <a:pPr algn="r"/>
            <a:r>
              <a:rPr lang="fr-FR" sz="1100" b="1" dirty="0" smtClean="0"/>
              <a:t>Suivi des besoins clients</a:t>
            </a:r>
          </a:p>
          <a:p>
            <a:pPr algn="r"/>
            <a:endParaRPr lang="fr-FR" sz="1100" b="1" dirty="0" smtClean="0"/>
          </a:p>
          <a:p>
            <a:pPr algn="r"/>
            <a:r>
              <a:rPr lang="fr-FR" sz="1100" b="1" dirty="0" smtClean="0"/>
              <a:t>Faciliter la fourniture des produits</a:t>
            </a:r>
          </a:p>
          <a:p>
            <a:pPr algn="r"/>
            <a:endParaRPr lang="fr-FR" sz="1100" b="1" dirty="0" smtClean="0"/>
          </a:p>
          <a:p>
            <a:pPr algn="r"/>
            <a:r>
              <a:rPr lang="fr-FR" sz="1100" b="1" dirty="0" smtClean="0"/>
              <a:t>Permettre un contact direct avec les clients</a:t>
            </a:r>
          </a:p>
          <a:p>
            <a:pPr algn="r"/>
            <a:endParaRPr lang="fr-FR" sz="1100" b="1" dirty="0" smtClean="0"/>
          </a:p>
          <a:p>
            <a:pPr algn="r"/>
            <a:r>
              <a:rPr lang="fr-FR" sz="1100" b="1" dirty="0" smtClean="0"/>
              <a:t>Formations &amp; inspections globale et services</a:t>
            </a:r>
          </a:p>
          <a:p>
            <a:pPr algn="r"/>
            <a:endParaRPr lang="fr-FR" sz="1100" b="1" dirty="0" smtClean="0"/>
          </a:p>
          <a:p>
            <a:pPr algn="r"/>
            <a:r>
              <a:rPr lang="fr-FR" sz="1100" b="1" dirty="0" smtClean="0"/>
              <a:t>Ingénierie </a:t>
            </a:r>
            <a:r>
              <a:rPr lang="fr-FR" sz="1100" b="1" dirty="0"/>
              <a:t>et étude de faisabilité ATEX / IEC </a:t>
            </a:r>
            <a:r>
              <a:rPr lang="fr-FR" sz="1100" b="1" dirty="0" smtClean="0"/>
              <a:t>Ex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6" y="5550608"/>
            <a:ext cx="13248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5"/>
          <p:cNvSpPr txBox="1">
            <a:spLocks noChangeArrowheads="1"/>
          </p:cNvSpPr>
          <p:nvPr/>
        </p:nvSpPr>
        <p:spPr bwMode="auto">
          <a:xfrm>
            <a:off x="2555776" y="3861048"/>
            <a:ext cx="23774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900" b="1" dirty="0" smtClean="0"/>
              <a:t>Atex Equipement</a:t>
            </a:r>
          </a:p>
          <a:p>
            <a:pPr algn="just"/>
            <a:r>
              <a:rPr lang="fr-FR" sz="900" dirty="0" smtClean="0"/>
              <a:t>31 Av. de la </a:t>
            </a:r>
            <a:r>
              <a:rPr lang="fr-FR" sz="900" dirty="0" err="1" smtClean="0"/>
              <a:t>Bace</a:t>
            </a:r>
            <a:r>
              <a:rPr lang="fr-FR" sz="900" dirty="0" smtClean="0"/>
              <a:t> </a:t>
            </a:r>
            <a:r>
              <a:rPr lang="fr-FR" sz="900" dirty="0" err="1" smtClean="0"/>
              <a:t>Battignolles</a:t>
            </a:r>
            <a:r>
              <a:rPr lang="fr-FR" sz="900" dirty="0" smtClean="0"/>
              <a:t>, Brazzaville</a:t>
            </a:r>
          </a:p>
          <a:p>
            <a:pPr algn="just"/>
            <a:r>
              <a:rPr lang="fr-FR" sz="900" dirty="0" smtClean="0"/>
              <a:t>407 Rue </a:t>
            </a:r>
            <a:r>
              <a:rPr lang="fr-FR" sz="900" dirty="0" err="1" smtClean="0"/>
              <a:t>Tchitchelle</a:t>
            </a:r>
            <a:r>
              <a:rPr lang="fr-FR" sz="900" dirty="0" smtClean="0"/>
              <a:t>, Pointe-Noire</a:t>
            </a:r>
          </a:p>
          <a:p>
            <a:pPr algn="just"/>
            <a:r>
              <a:rPr lang="fr-FR" sz="900" dirty="0" smtClean="0"/>
              <a:t>CONGO</a:t>
            </a:r>
          </a:p>
        </p:txBody>
      </p:sp>
    </p:spTree>
    <p:extLst>
      <p:ext uri="{BB962C8B-B14F-4D97-AF65-F5344CB8AC3E}">
        <p14:creationId xmlns:p14="http://schemas.microsoft.com/office/powerpoint/2010/main" val="20672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ZoneTexte 5"/>
          <p:cNvSpPr txBox="1">
            <a:spLocks noChangeArrowheads="1"/>
          </p:cNvSpPr>
          <p:nvPr/>
        </p:nvSpPr>
        <p:spPr bwMode="auto">
          <a:xfrm>
            <a:off x="71452" y="1873250"/>
            <a:ext cx="89650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ATEX </a:t>
            </a:r>
            <a:r>
              <a:rPr lang="fr-FR" sz="2400" b="1" dirty="0" smtClean="0"/>
              <a:t>SYSTEM - </a:t>
            </a:r>
            <a:r>
              <a:rPr lang="fr-FR" sz="2400" dirty="0" smtClean="0"/>
              <a:t>ATEX &amp; IEC Ex  </a:t>
            </a:r>
            <a:r>
              <a:rPr lang="fr-FR" sz="2400" i="1" dirty="0" smtClean="0"/>
              <a:t>ELECTRICAL </a:t>
            </a:r>
            <a:r>
              <a:rPr lang="fr-FR" sz="2400" i="1" dirty="0"/>
              <a:t>ENGINEERING </a:t>
            </a:r>
            <a:endParaRPr lang="fr-FR" sz="2000" i="1" dirty="0" smtClean="0"/>
          </a:p>
          <a:p>
            <a:pPr algn="ctr"/>
            <a:endParaRPr lang="fr-FR" sz="2000" i="1" dirty="0"/>
          </a:p>
          <a:p>
            <a:pPr algn="ctr"/>
            <a:r>
              <a:rPr lang="fr-FR" sz="2200" b="1" i="1" dirty="0" smtClean="0"/>
              <a:t>ENGINEER ELECTRICAL DRAWING</a:t>
            </a:r>
            <a:endParaRPr lang="fr-FR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" y="6237312"/>
            <a:ext cx="500055" cy="515383"/>
          </a:xfrm>
          <a:prstGeom prst="rect">
            <a:avLst/>
          </a:prstGeom>
        </p:spPr>
      </p:pic>
      <p:sp>
        <p:nvSpPr>
          <p:cNvPr id="20" name="ZoneTexte 5"/>
          <p:cNvSpPr txBox="1">
            <a:spLocks noChangeArrowheads="1"/>
          </p:cNvSpPr>
          <p:nvPr/>
        </p:nvSpPr>
        <p:spPr bwMode="auto">
          <a:xfrm>
            <a:off x="576461" y="6309320"/>
            <a:ext cx="2059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www.atex-system.com</a:t>
            </a:r>
            <a:b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atex@atex-system.com</a:t>
            </a:r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772720" y="5584412"/>
            <a:ext cx="647700" cy="0"/>
          </a:xfrm>
          <a:prstGeom prst="straightConnector1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179512" y="4345560"/>
            <a:ext cx="1917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200" b="1" dirty="0" smtClean="0"/>
              <a:t>DESIGN &amp; QUOTATION</a:t>
            </a:r>
            <a:endParaRPr lang="fr-FR" sz="1200" b="1" dirty="0"/>
          </a:p>
          <a:p>
            <a:pPr algn="ctr" eaLnBrk="1" hangingPunct="1"/>
            <a:endParaRPr lang="fr-FR" sz="1200" i="1" dirty="0"/>
          </a:p>
        </p:txBody>
      </p:sp>
      <p:sp>
        <p:nvSpPr>
          <p:cNvPr id="11" name="ZoneTexte 5"/>
          <p:cNvSpPr txBox="1">
            <a:spLocks noChangeArrowheads="1"/>
          </p:cNvSpPr>
          <p:nvPr/>
        </p:nvSpPr>
        <p:spPr bwMode="auto">
          <a:xfrm>
            <a:off x="2123727" y="4335487"/>
            <a:ext cx="2232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200" b="1" dirty="0" smtClean="0"/>
              <a:t>CONTROL, VERIFICATION, </a:t>
            </a:r>
            <a:br>
              <a:rPr lang="fr-FR" sz="1200" b="1" dirty="0" smtClean="0"/>
            </a:br>
            <a:r>
              <a:rPr lang="fr-FR" sz="1200" b="1" dirty="0" smtClean="0"/>
              <a:t>ELECTRICAL INTEGRATION</a:t>
            </a:r>
            <a:endParaRPr lang="fr-FR" sz="1200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842511" y="5583660"/>
            <a:ext cx="649288" cy="0"/>
          </a:xfrm>
          <a:prstGeom prst="straightConnector1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4490208" y="4288360"/>
            <a:ext cx="195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200" b="1" dirty="0"/>
              <a:t>COMPLETE ATEX ENCLOSURE</a:t>
            </a:r>
          </a:p>
        </p:txBody>
      </p:sp>
      <p:pic>
        <p:nvPicPr>
          <p:cNvPr id="14" name="Picture 2" descr="C:\Users\PMG2\AppData\Roaming\Blender Foundation\Blender\.blender\Designer_3D\EJB_Fonte_aluminium\DEMO\NORM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52" y="4720060"/>
            <a:ext cx="134900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:\Users\PMG2\AppData\Roaming\Blender Foundation\Blender\.blender\Designer_3D\EJB_Fonte_aluminium\DEMO\01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7" y="4720060"/>
            <a:ext cx="134900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Users\PMG2\AppData\Roaming\Blender Foundation\Blender\.blender\Designer_3D\EJB_Fonte_aluminium\DEMO\02Wir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61" y="4720061"/>
            <a:ext cx="135105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Atex Export 2\Desktop\cartecon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95" y="3039299"/>
            <a:ext cx="2366400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558216" y="3284984"/>
            <a:ext cx="1080000" cy="46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CONTENU LOCAL</a:t>
            </a:r>
            <a:endParaRPr lang="fr-FR" sz="1400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115616" y="3865784"/>
            <a:ext cx="0" cy="427312"/>
          </a:xfrm>
          <a:prstGeom prst="straightConnector1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1853161" y="3537625"/>
            <a:ext cx="647700" cy="0"/>
          </a:xfrm>
          <a:prstGeom prst="straightConnector1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2699912" y="3287710"/>
            <a:ext cx="1080000" cy="46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ATEX SYSTEM</a:t>
            </a:r>
            <a:endParaRPr lang="fr-FR" sz="1400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3239912" y="3865784"/>
            <a:ext cx="0" cy="427312"/>
          </a:xfrm>
          <a:prstGeom prst="straightConnector1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4860032" y="3284984"/>
            <a:ext cx="1584176" cy="4707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ATEX SYSTEM &amp; CONTENU LOCAL</a:t>
            </a:r>
            <a:endParaRPr lang="fr-FR" sz="1400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032184" y="3537625"/>
            <a:ext cx="647700" cy="0"/>
          </a:xfrm>
          <a:prstGeom prst="straightConnector1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4680376" y="6273368"/>
            <a:ext cx="1314559" cy="3239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INSPECTION</a:t>
            </a:r>
            <a:endParaRPr lang="fr-FR" sz="1400" dirty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5580112" y="3861048"/>
            <a:ext cx="0" cy="427312"/>
          </a:xfrm>
          <a:prstGeom prst="straightConnector1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6154960" y="5584412"/>
            <a:ext cx="649288" cy="0"/>
          </a:xfrm>
          <a:prstGeom prst="straightConnector1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Rectangle à coins arrondis 35"/>
          <p:cNvSpPr/>
          <p:nvPr/>
        </p:nvSpPr>
        <p:spPr>
          <a:xfrm>
            <a:off x="7001857" y="5440061"/>
            <a:ext cx="1314559" cy="3239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CLIENTS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533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ZoneTexte 5"/>
          <p:cNvSpPr txBox="1">
            <a:spLocks noChangeArrowheads="1"/>
          </p:cNvSpPr>
          <p:nvPr/>
        </p:nvSpPr>
        <p:spPr bwMode="auto">
          <a:xfrm>
            <a:off x="71452" y="1873250"/>
            <a:ext cx="89650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ATEX </a:t>
            </a:r>
            <a:r>
              <a:rPr lang="fr-FR" sz="2400" b="1" dirty="0" smtClean="0"/>
              <a:t>SYSTEM - </a:t>
            </a:r>
            <a:r>
              <a:rPr lang="fr-FR" sz="2400" dirty="0" smtClean="0"/>
              <a:t>ATEX &amp; IEC Ex  </a:t>
            </a:r>
            <a:r>
              <a:rPr lang="fr-FR" sz="2400" i="1" dirty="0" smtClean="0"/>
              <a:t>ELECTRICAL </a:t>
            </a:r>
            <a:r>
              <a:rPr lang="fr-FR" sz="2400" i="1" dirty="0"/>
              <a:t>ENGINEERING </a:t>
            </a:r>
            <a:endParaRPr lang="fr-FR" sz="2000" i="1" dirty="0" smtClean="0"/>
          </a:p>
          <a:p>
            <a:pPr algn="ctr"/>
            <a:endParaRPr lang="fr-FR" sz="2000" i="1" dirty="0"/>
          </a:p>
          <a:p>
            <a:pPr algn="ctr"/>
            <a:r>
              <a:rPr lang="fr-FR" sz="2200" b="1" i="1" dirty="0" smtClean="0"/>
              <a:t>ENGINEER ELECTRICAL DRAWING</a:t>
            </a:r>
            <a:endParaRPr lang="fr-FR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" y="6237312"/>
            <a:ext cx="500055" cy="515383"/>
          </a:xfrm>
          <a:prstGeom prst="rect">
            <a:avLst/>
          </a:prstGeom>
        </p:spPr>
      </p:pic>
      <p:sp>
        <p:nvSpPr>
          <p:cNvPr id="20" name="ZoneTexte 5"/>
          <p:cNvSpPr txBox="1">
            <a:spLocks noChangeArrowheads="1"/>
          </p:cNvSpPr>
          <p:nvPr/>
        </p:nvSpPr>
        <p:spPr bwMode="auto">
          <a:xfrm>
            <a:off x="576461" y="6309320"/>
            <a:ext cx="2059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www.atex-system.com</a:t>
            </a:r>
            <a:b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atex@atex-system.com</a:t>
            </a:r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ZoneTexte 5"/>
          <p:cNvSpPr txBox="1">
            <a:spLocks noChangeArrowheads="1"/>
          </p:cNvSpPr>
          <p:nvPr/>
        </p:nvSpPr>
        <p:spPr bwMode="auto">
          <a:xfrm>
            <a:off x="323528" y="3123100"/>
            <a:ext cx="205970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u="sng" dirty="0" smtClean="0"/>
              <a:t>PROJECT LIST</a:t>
            </a:r>
          </a:p>
          <a:p>
            <a:r>
              <a:rPr lang="fr-FR" sz="1200" b="1" dirty="0" smtClean="0"/>
              <a:t>MOHO NORD PROJECT </a:t>
            </a: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fr-FR" sz="11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</a:t>
            </a:r>
            <a:r>
              <a:rPr lang="fr-FR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fr-FR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200" b="1" dirty="0" smtClean="0"/>
              <a:t>TERMINAL DGENO</a:t>
            </a: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(avec la société </a:t>
            </a:r>
            <a:b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SPIE OIL &amp; GAS)</a:t>
            </a:r>
          </a:p>
          <a:p>
            <a:endParaRPr lang="fr-FR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200" b="1" dirty="0" smtClean="0"/>
              <a:t>TOTAL E&amp;P CONGO</a:t>
            </a:r>
          </a:p>
          <a:p>
            <a:r>
              <a:rPr lang="fr-FR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(Eclairage et  projecteurs LED)</a:t>
            </a:r>
          </a:p>
          <a:p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 descr="Z:\Documents and Settings\Administrateur\Mes documents\ATEX SYSTEM\PAGINOV\CarteViste-Depliant_Stand\LIVRET 21x14.5cm v2 15 Mai 2014\Source\Designer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37" y="3249240"/>
            <a:ext cx="2013751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Documents and Settings\Administrateur\Mes documents\ATEX SYSTEM\PAGINOV\CarteViste-Depliant_Stand\LIVRET 21x14.5cm v2 15 Mai 2014\Source\Designer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171" y="5724696"/>
            <a:ext cx="1670032" cy="10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Documents and Settings\Administrateur\Mes documents\ATEX SYSTEM\PAGINOV\CarteViste-Depliant_Stand\LIVRET 21x14.5cm v2 15 Mai 2014\Source\Designer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33376"/>
            <a:ext cx="1804601" cy="10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:\Documents and Settings\Administrateur\Mes documents\ATEX SYSTEM\PAGINOV\CarteViste-Depliant_Stand\LIVRET 21x14.5cm v2 15 Mai 2014\Source\Designer\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91" y="5805376"/>
            <a:ext cx="1318629" cy="9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5"/>
          <p:cNvSpPr txBox="1">
            <a:spLocks noChangeArrowheads="1"/>
          </p:cNvSpPr>
          <p:nvPr/>
        </p:nvSpPr>
        <p:spPr bwMode="auto">
          <a:xfrm>
            <a:off x="2930523" y="3140968"/>
            <a:ext cx="4017741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200" b="1" u="sng" dirty="0" smtClean="0"/>
              <a:t>POUR PARTENARIAT</a:t>
            </a:r>
          </a:p>
          <a:p>
            <a:pPr algn="r"/>
            <a:r>
              <a:rPr lang="fr-FR" sz="1200" b="1" u="sng" dirty="0" smtClean="0"/>
              <a:t>AIDE A LA DEFINITION EN 3D</a:t>
            </a:r>
          </a:p>
          <a:p>
            <a:pPr algn="r"/>
            <a:endParaRPr lang="fr-FR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fr-FR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DEFINIR VOTRE BESOIN ?</a:t>
            </a:r>
          </a:p>
          <a:p>
            <a:pPr algn="r"/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 PLACER VOS ENTREES DE CABLES ?</a:t>
            </a:r>
          </a:p>
          <a:p>
            <a:pPr algn="r"/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QUELLE DIMENSIONS INTERNES AVEZ-VOUS BESOIN ?</a:t>
            </a:r>
          </a:p>
          <a:p>
            <a:pPr algn="r"/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CONNAISSANCE VOTRE TEMPERATURE AMBIANTE ?</a:t>
            </a:r>
          </a:p>
          <a:p>
            <a:pPr algn="r"/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CONNAISSEZ VOUS LE DIAMETRE DE VOS CABLES ?</a:t>
            </a:r>
          </a:p>
          <a:p>
            <a:pPr algn="r"/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AVEZ-VOUS BESOIN DE SCHEMAS ?</a:t>
            </a:r>
          </a:p>
          <a:p>
            <a:pPr algn="r"/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AVEZ-VOUS DEFINI VOTRE CAHIER DES CHARGES ?</a:t>
            </a:r>
          </a:p>
          <a:p>
            <a:pPr algn="r"/>
            <a:r>
              <a: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 DE MAINTENANCE ?</a:t>
            </a:r>
            <a:endParaRPr lang="fr-FR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4" name="Picture 8" descr="Z:\Documents and Settings\Administrateur\Mes documents\MOHO NORD Images\Image102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01" y="5661376"/>
            <a:ext cx="1770290" cy="10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Z:\Documents and Settings\Administrateur\Mes documents\MOHO NORD Images\Image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60" y="5038902"/>
            <a:ext cx="1425575" cy="113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ZoneTexte 5"/>
          <p:cNvSpPr txBox="1">
            <a:spLocks noChangeArrowheads="1"/>
          </p:cNvSpPr>
          <p:nvPr/>
        </p:nvSpPr>
        <p:spPr bwMode="auto">
          <a:xfrm>
            <a:off x="71452" y="1873250"/>
            <a:ext cx="89650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ATEX </a:t>
            </a:r>
            <a:r>
              <a:rPr lang="fr-FR" sz="2400" b="1" dirty="0" smtClean="0"/>
              <a:t>SYSTEM - </a:t>
            </a:r>
            <a:r>
              <a:rPr lang="fr-FR" sz="2400" dirty="0" smtClean="0"/>
              <a:t>ATEX &amp; IEC Ex  </a:t>
            </a:r>
            <a:r>
              <a:rPr lang="fr-FR" sz="2400" i="1" dirty="0" smtClean="0"/>
              <a:t>ELECTRICAL </a:t>
            </a:r>
            <a:r>
              <a:rPr lang="fr-FR" sz="2400" i="1" dirty="0"/>
              <a:t>ENGINEERING </a:t>
            </a:r>
            <a:endParaRPr lang="fr-FR" sz="2000" i="1" dirty="0" smtClean="0"/>
          </a:p>
          <a:p>
            <a:pPr algn="ctr"/>
            <a:endParaRPr lang="fr-FR" sz="2000" i="1" dirty="0"/>
          </a:p>
          <a:p>
            <a:pPr algn="ctr"/>
            <a:r>
              <a:rPr lang="fr-FR" sz="2200" b="1" i="1" dirty="0" smtClean="0"/>
              <a:t>GESTION DE STOCK</a:t>
            </a:r>
            <a:endParaRPr lang="fr-FR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" y="6237312"/>
            <a:ext cx="500055" cy="515383"/>
          </a:xfrm>
          <a:prstGeom prst="rect">
            <a:avLst/>
          </a:prstGeom>
        </p:spPr>
      </p:pic>
      <p:sp>
        <p:nvSpPr>
          <p:cNvPr id="20" name="ZoneTexte 5"/>
          <p:cNvSpPr txBox="1">
            <a:spLocks noChangeArrowheads="1"/>
          </p:cNvSpPr>
          <p:nvPr/>
        </p:nvSpPr>
        <p:spPr bwMode="auto">
          <a:xfrm>
            <a:off x="576461" y="6309320"/>
            <a:ext cx="2059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www.atex-system.com</a:t>
            </a:r>
            <a:b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atex@atex-system.com</a:t>
            </a:r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179512" y="3759380"/>
            <a:ext cx="15121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000" b="1" dirty="0" smtClean="0"/>
              <a:t>FOURNITURE DU MATERIAL</a:t>
            </a:r>
            <a:endParaRPr lang="fr-FR" sz="1000" b="1" dirty="0"/>
          </a:p>
          <a:p>
            <a:pPr algn="ctr" eaLnBrk="1" hangingPunct="1"/>
            <a:endParaRPr lang="fr-FR" sz="1000" i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835880" y="4781031"/>
            <a:ext cx="649288" cy="0"/>
          </a:xfrm>
          <a:prstGeom prst="straightConnector1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Rectangle à coins arrondis 4"/>
          <p:cNvSpPr/>
          <p:nvPr/>
        </p:nvSpPr>
        <p:spPr>
          <a:xfrm>
            <a:off x="359592" y="3230904"/>
            <a:ext cx="1080000" cy="46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ATEX SYSTEM</a:t>
            </a:r>
            <a:endParaRPr lang="fr-FR" sz="1400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1835696" y="3483545"/>
            <a:ext cx="647700" cy="0"/>
          </a:xfrm>
          <a:prstGeom prst="straightConnector1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6805104" y="4560922"/>
            <a:ext cx="1584176" cy="4707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CLIENTS</a:t>
            </a:r>
            <a:endParaRPr lang="fr-FR" sz="1400" dirty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844728" y="4503953"/>
            <a:ext cx="648000" cy="0"/>
          </a:xfrm>
          <a:prstGeom prst="straightConnector1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074" name="Picture 2" descr="Z:\Documents and Settings\Administrateur\Mes documents\ATEX SYSTEM\PAGINOV\CarteViste-Depliant_Stand\LIVRET 21x14.5cm v2 15 Mai 2014\Source\Luminaires\06-EXK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31" y="3362881"/>
            <a:ext cx="1056081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04" y="5368161"/>
            <a:ext cx="2772048" cy="14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à coins arrondis 38"/>
          <p:cNvSpPr/>
          <p:nvPr/>
        </p:nvSpPr>
        <p:spPr>
          <a:xfrm>
            <a:off x="143508" y="4268590"/>
            <a:ext cx="1584176" cy="4707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CONTENU LOCAL</a:t>
            </a:r>
            <a:endParaRPr lang="fr-FR" sz="1400" dirty="0"/>
          </a:p>
        </p:txBody>
      </p:sp>
      <p:sp>
        <p:nvSpPr>
          <p:cNvPr id="40" name="ZoneTexte 5"/>
          <p:cNvSpPr txBox="1">
            <a:spLocks noChangeArrowheads="1"/>
          </p:cNvSpPr>
          <p:nvPr/>
        </p:nvSpPr>
        <p:spPr bwMode="auto">
          <a:xfrm>
            <a:off x="107503" y="4799853"/>
            <a:ext cx="158417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 b="1" dirty="0" smtClean="0"/>
              <a:t>PRESSES-ETOUPES, </a:t>
            </a:r>
          </a:p>
          <a:p>
            <a:pPr eaLnBrk="1" hangingPunct="1"/>
            <a:r>
              <a:rPr lang="fr-FR" sz="1000" b="1" dirty="0" smtClean="0"/>
              <a:t>ETUDE DES CABLES,</a:t>
            </a:r>
          </a:p>
          <a:p>
            <a:pPr eaLnBrk="1" hangingPunct="1"/>
            <a:r>
              <a:rPr lang="fr-FR" sz="1000" b="1" dirty="0" smtClean="0"/>
              <a:t>CONDITIONNEMENT, EMBALLAGE, ANALYSE, CONTROLES, INSPECTION, STOCK</a:t>
            </a:r>
            <a:endParaRPr lang="fr-FR" sz="1000" b="1" dirty="0"/>
          </a:p>
        </p:txBody>
      </p:sp>
      <p:pic>
        <p:nvPicPr>
          <p:cNvPr id="3076" name="Picture 4" descr="Z:\Documents and Settings\Administrateur\Mes documents\ATEX SYSTEM\PAGINOV\CarteViste-Depliant_Stand\LIVRET 21x14.5cm v2 15 Mai 2014\Source\Wireless\13-SCF36CTM24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03940"/>
            <a:ext cx="1332000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5"/>
          <p:cNvSpPr txBox="1">
            <a:spLocks noChangeArrowheads="1"/>
          </p:cNvSpPr>
          <p:nvPr/>
        </p:nvSpPr>
        <p:spPr bwMode="auto">
          <a:xfrm>
            <a:off x="2483768" y="4279947"/>
            <a:ext cx="15121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000" b="1" dirty="0" smtClean="0"/>
              <a:t>ECLAIRAGE LED</a:t>
            </a:r>
          </a:p>
          <a:p>
            <a:pPr algn="ctr" eaLnBrk="1" hangingPunct="1"/>
            <a:r>
              <a:rPr lang="fr-FR" sz="1000" b="1" dirty="0" smtClean="0"/>
              <a:t>PROJECTEURS LED </a:t>
            </a:r>
            <a:endParaRPr lang="fr-FR" sz="1000" b="1" dirty="0"/>
          </a:p>
          <a:p>
            <a:pPr algn="ctr" eaLnBrk="1" hangingPunct="1"/>
            <a:endParaRPr lang="fr-FR" sz="1000" i="1" dirty="0"/>
          </a:p>
        </p:txBody>
      </p:sp>
      <p:sp>
        <p:nvSpPr>
          <p:cNvPr id="43" name="ZoneTexte 5"/>
          <p:cNvSpPr txBox="1">
            <a:spLocks noChangeArrowheads="1"/>
          </p:cNvSpPr>
          <p:nvPr/>
        </p:nvSpPr>
        <p:spPr bwMode="auto">
          <a:xfrm>
            <a:off x="2402621" y="5315061"/>
            <a:ext cx="1809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000" b="1" dirty="0" smtClean="0"/>
              <a:t>SOLUTIONS WIRELESS</a:t>
            </a:r>
          </a:p>
          <a:p>
            <a:pPr algn="ctr" eaLnBrk="1" hangingPunct="1"/>
            <a:r>
              <a:rPr lang="fr-FR" sz="1000" b="1" dirty="0" smtClean="0"/>
              <a:t>DATA RADIO, ANTENNES DEPORTES</a:t>
            </a:r>
            <a:endParaRPr lang="fr-FR" sz="1000" dirty="0"/>
          </a:p>
        </p:txBody>
      </p:sp>
      <p:pic>
        <p:nvPicPr>
          <p:cNvPr id="3077" name="Picture 5" descr="Z:\Documents and Settings\Administrateur\Mes documents\ATEX SYSTEM\PAGINOV\CarteViste-Depliant_Stand\LIVRET 21x14.5cm v2 15 Mai 2014\Source\Wireless\Refinery with table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40" y="2564904"/>
            <a:ext cx="1667104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:\Documents and Settings\Administrateur\Mes documents\ATEX SYSTEM\PAGINOV\CarteViste-Depliant_Stand\LIVRET 21x14.5cm v2 15 Mai 2014\Source\Solaire\SM085Ex_Solar_modu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290881"/>
            <a:ext cx="8715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5"/>
          <p:cNvSpPr txBox="1">
            <a:spLocks noChangeArrowheads="1"/>
          </p:cNvSpPr>
          <p:nvPr/>
        </p:nvSpPr>
        <p:spPr bwMode="auto">
          <a:xfrm>
            <a:off x="4323712" y="5222029"/>
            <a:ext cx="15121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000" b="1" dirty="0" smtClean="0"/>
              <a:t>SOLAIRE,</a:t>
            </a:r>
          </a:p>
          <a:p>
            <a:pPr algn="ctr" eaLnBrk="1" hangingPunct="1"/>
            <a:r>
              <a:rPr lang="fr-FR" sz="1000" b="1" dirty="0" smtClean="0"/>
              <a:t>CALCUL &amp; DEFINITION BATTERIE</a:t>
            </a:r>
          </a:p>
          <a:p>
            <a:pPr algn="ctr" eaLnBrk="1" hangingPunct="1"/>
            <a:endParaRPr lang="fr-FR" sz="1000" b="1" dirty="0"/>
          </a:p>
          <a:p>
            <a:pPr algn="ctr" eaLnBrk="1" hangingPunct="1"/>
            <a:endParaRPr lang="fr-FR" sz="1000" i="1" dirty="0"/>
          </a:p>
        </p:txBody>
      </p:sp>
      <p:sp>
        <p:nvSpPr>
          <p:cNvPr id="46" name="ZoneTexte 5"/>
          <p:cNvSpPr txBox="1">
            <a:spLocks noChangeArrowheads="1"/>
          </p:cNvSpPr>
          <p:nvPr/>
        </p:nvSpPr>
        <p:spPr bwMode="auto">
          <a:xfrm>
            <a:off x="2987824" y="2987459"/>
            <a:ext cx="23766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000" b="1" u="sng" dirty="0" smtClean="0"/>
              <a:t>EXEMPLES APPLICATIFS:</a:t>
            </a:r>
            <a:endParaRPr lang="fr-FR" sz="1000" i="1" u="sng" dirty="0"/>
          </a:p>
        </p:txBody>
      </p:sp>
      <p:sp>
        <p:nvSpPr>
          <p:cNvPr id="47" name="ZoneTexte 5"/>
          <p:cNvSpPr txBox="1">
            <a:spLocks noChangeArrowheads="1"/>
          </p:cNvSpPr>
          <p:nvPr/>
        </p:nvSpPr>
        <p:spPr bwMode="auto">
          <a:xfrm>
            <a:off x="2573648" y="6177877"/>
            <a:ext cx="35105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000" b="1" u="sng" dirty="0" smtClean="0"/>
              <a:t>AUTRES EXEMPLES APPLICATIFS: </a:t>
            </a:r>
          </a:p>
          <a:p>
            <a:pPr eaLnBrk="1" hangingPunct="1"/>
            <a:r>
              <a:rPr lang="fr-FR" sz="1000" i="1" dirty="0" smtClean="0"/>
              <a:t>Boites à boutons, prises murales, mobiles &amp; tablettes, presse-étoupes, bouchons, sirènes, luminaires…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109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ZoneTexte 5"/>
          <p:cNvSpPr txBox="1">
            <a:spLocks noChangeArrowheads="1"/>
          </p:cNvSpPr>
          <p:nvPr/>
        </p:nvSpPr>
        <p:spPr bwMode="auto">
          <a:xfrm>
            <a:off x="71452" y="1873250"/>
            <a:ext cx="89650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ATEX </a:t>
            </a:r>
            <a:r>
              <a:rPr lang="fr-FR" sz="2400" b="1" dirty="0" smtClean="0"/>
              <a:t>SYSTEM - </a:t>
            </a:r>
            <a:r>
              <a:rPr lang="fr-FR" sz="2400" dirty="0" smtClean="0"/>
              <a:t>ATEX &amp; IEC Ex  </a:t>
            </a:r>
            <a:r>
              <a:rPr lang="fr-FR" sz="2400" i="1" dirty="0" smtClean="0"/>
              <a:t>ELECTRICAL </a:t>
            </a:r>
            <a:r>
              <a:rPr lang="fr-FR" sz="2400" i="1" dirty="0"/>
              <a:t>ENGINEERING </a:t>
            </a:r>
            <a:endParaRPr lang="fr-FR" sz="2000" i="1" dirty="0" smtClean="0"/>
          </a:p>
          <a:p>
            <a:pPr algn="ctr"/>
            <a:endParaRPr lang="fr-FR" sz="2000" i="1" dirty="0"/>
          </a:p>
          <a:p>
            <a:pPr algn="ctr"/>
            <a:r>
              <a:rPr lang="fr-FR" sz="2200" b="1" i="1" dirty="0" smtClean="0"/>
              <a:t>DEVELOPPEMENT EXPORT 2015</a:t>
            </a:r>
            <a:endParaRPr lang="fr-FR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" y="6237312"/>
            <a:ext cx="500055" cy="515383"/>
          </a:xfrm>
          <a:prstGeom prst="rect">
            <a:avLst/>
          </a:prstGeom>
        </p:spPr>
      </p:pic>
      <p:sp>
        <p:nvSpPr>
          <p:cNvPr id="20" name="ZoneTexte 5"/>
          <p:cNvSpPr txBox="1">
            <a:spLocks noChangeArrowheads="1"/>
          </p:cNvSpPr>
          <p:nvPr/>
        </p:nvSpPr>
        <p:spPr bwMode="auto">
          <a:xfrm>
            <a:off x="576461" y="6309320"/>
            <a:ext cx="2059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www.atex-system.com</a:t>
            </a:r>
            <a:b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atex@atex-system.com</a:t>
            </a:r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Z:\Documents and Settings\Administrateur\Mes documents\ATEX SYSTEM\Redactionnel\JANVIER 2015 - CONGO LOCAL CONTENT\5cartafretatsv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526515" cy="34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MG2\Desktop\map-mon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52" y="3356992"/>
            <a:ext cx="4587769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34"/>
          <p:cNvSpPr txBox="1">
            <a:spLocks noChangeArrowheads="1"/>
          </p:cNvSpPr>
          <p:nvPr/>
        </p:nvSpPr>
        <p:spPr bwMode="auto">
          <a:xfrm>
            <a:off x="467544" y="2981246"/>
            <a:ext cx="1808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dirty="0">
                <a:solidFill>
                  <a:srgbClr val="FF0000"/>
                </a:solidFill>
              </a:rPr>
              <a:t>EUROPE (France, UK, ALLEMAGNE, ITALIE, ESPAGNE, ESPAGNE</a:t>
            </a:r>
            <a:r>
              <a:rPr lang="fr-FR" sz="800" b="1" dirty="0" smtClean="0">
                <a:solidFill>
                  <a:srgbClr val="FF0000"/>
                </a:solidFill>
              </a:rPr>
              <a:t>, BELGIQUE)</a:t>
            </a:r>
            <a:endParaRPr lang="fr-FR" sz="800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>
            <a:stCxn id="16" idx="2"/>
          </p:cNvCxnSpPr>
          <p:nvPr/>
        </p:nvCxnSpPr>
        <p:spPr>
          <a:xfrm>
            <a:off x="1371858" y="3442911"/>
            <a:ext cx="751870" cy="778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ZoneTexte 34"/>
          <p:cNvSpPr txBox="1">
            <a:spLocks noChangeArrowheads="1"/>
          </p:cNvSpPr>
          <p:nvPr/>
        </p:nvSpPr>
        <p:spPr bwMode="auto">
          <a:xfrm>
            <a:off x="4139952" y="44371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</a:rPr>
              <a:t>ASIA </a:t>
            </a:r>
          </a:p>
          <a:p>
            <a:r>
              <a:rPr lang="fr-FR" sz="800" b="1" dirty="0" smtClean="0">
                <a:solidFill>
                  <a:srgbClr val="FF0000"/>
                </a:solidFill>
              </a:rPr>
              <a:t>(CHINA, SINGAPORE,</a:t>
            </a:r>
          </a:p>
          <a:p>
            <a:r>
              <a:rPr lang="fr-FR" sz="800" b="1" dirty="0" smtClean="0">
                <a:solidFill>
                  <a:srgbClr val="FF0000"/>
                </a:solidFill>
              </a:rPr>
              <a:t>INDONESIA, </a:t>
            </a:r>
          </a:p>
          <a:p>
            <a:r>
              <a:rPr lang="fr-FR" sz="800" b="1" dirty="0" smtClean="0">
                <a:solidFill>
                  <a:srgbClr val="FF0000"/>
                </a:solidFill>
              </a:rPr>
              <a:t>MALAYSIA, VIETNAM)</a:t>
            </a:r>
            <a:endParaRPr lang="fr-FR" sz="800" b="1" dirty="0">
              <a:solidFill>
                <a:srgbClr val="FF0000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998939" y="4661856"/>
            <a:ext cx="216024" cy="230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ZoneTexte 34"/>
          <p:cNvSpPr txBox="1">
            <a:spLocks noChangeArrowheads="1"/>
          </p:cNvSpPr>
          <p:nvPr/>
        </p:nvSpPr>
        <p:spPr bwMode="auto">
          <a:xfrm>
            <a:off x="3059832" y="5589240"/>
            <a:ext cx="18086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</a:rPr>
              <a:t>MIDDLE EAST </a:t>
            </a:r>
          </a:p>
          <a:p>
            <a:r>
              <a:rPr lang="fr-FR" sz="800" b="1" dirty="0" smtClean="0">
                <a:solidFill>
                  <a:srgbClr val="FF0000"/>
                </a:solidFill>
              </a:rPr>
              <a:t>(UAE, QATAR, OMAN, YEMEN)</a:t>
            </a:r>
            <a:endParaRPr lang="fr-FR" sz="800" b="1" dirty="0">
              <a:solidFill>
                <a:srgbClr val="FF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3059832" y="4892688"/>
            <a:ext cx="0" cy="840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ZoneTexte 34"/>
          <p:cNvSpPr txBox="1">
            <a:spLocks noChangeArrowheads="1"/>
          </p:cNvSpPr>
          <p:nvPr/>
        </p:nvSpPr>
        <p:spPr bwMode="auto">
          <a:xfrm>
            <a:off x="1772116" y="5733836"/>
            <a:ext cx="7836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800" b="1" dirty="0" smtClean="0">
                <a:solidFill>
                  <a:srgbClr val="FF0000"/>
                </a:solidFill>
              </a:rPr>
              <a:t>AFRICA</a:t>
            </a:r>
            <a:endParaRPr lang="fr-FR" sz="800" b="1" dirty="0">
              <a:solidFill>
                <a:srgbClr val="FF000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2276172" y="5045088"/>
            <a:ext cx="0" cy="840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ZoneTexte 5"/>
          <p:cNvSpPr txBox="1">
            <a:spLocks noChangeArrowheads="1"/>
          </p:cNvSpPr>
          <p:nvPr/>
        </p:nvSpPr>
        <p:spPr bwMode="auto">
          <a:xfrm>
            <a:off x="5896669" y="3140967"/>
            <a:ext cx="26357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u="sng" dirty="0" smtClean="0"/>
              <a:t>DEVELOPPEMENT AFRIQUE</a:t>
            </a:r>
            <a:endParaRPr lang="fr-FR" sz="1200" i="1" u="sng" dirty="0"/>
          </a:p>
        </p:txBody>
      </p:sp>
    </p:spTree>
    <p:extLst>
      <p:ext uri="{BB962C8B-B14F-4D97-AF65-F5344CB8AC3E}">
        <p14:creationId xmlns:p14="http://schemas.microsoft.com/office/powerpoint/2010/main" val="33075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ZoneTexte 5"/>
          <p:cNvSpPr txBox="1">
            <a:spLocks noChangeArrowheads="1"/>
          </p:cNvSpPr>
          <p:nvPr/>
        </p:nvSpPr>
        <p:spPr bwMode="auto">
          <a:xfrm>
            <a:off x="71452" y="1873250"/>
            <a:ext cx="896504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ATEX </a:t>
            </a:r>
            <a:r>
              <a:rPr lang="fr-FR" sz="2400" b="1" dirty="0" smtClean="0"/>
              <a:t>SYSTEM - </a:t>
            </a:r>
            <a:r>
              <a:rPr lang="fr-FR" sz="2400" dirty="0" smtClean="0"/>
              <a:t>ATEX &amp; IEC Ex  </a:t>
            </a:r>
            <a:r>
              <a:rPr lang="fr-FR" sz="2400" i="1" dirty="0" smtClean="0"/>
              <a:t>ELECTRICAL </a:t>
            </a:r>
            <a:r>
              <a:rPr lang="fr-FR" sz="2400" i="1" dirty="0"/>
              <a:t>ENGINEERING </a:t>
            </a:r>
            <a:endParaRPr lang="fr-FR" sz="2000" i="1" dirty="0" smtClean="0"/>
          </a:p>
          <a:p>
            <a:pPr algn="ctr"/>
            <a:endParaRPr lang="fr-FR" sz="2000" i="1" dirty="0"/>
          </a:p>
          <a:p>
            <a:pPr algn="ctr"/>
            <a:r>
              <a:rPr lang="fr-FR" sz="2200" b="1" i="1" dirty="0" smtClean="0"/>
              <a:t>FORMATIONS</a:t>
            </a:r>
            <a:endParaRPr lang="fr-FR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" y="6237312"/>
            <a:ext cx="500055" cy="515383"/>
          </a:xfrm>
          <a:prstGeom prst="rect">
            <a:avLst/>
          </a:prstGeom>
        </p:spPr>
      </p:pic>
      <p:sp>
        <p:nvSpPr>
          <p:cNvPr id="20" name="ZoneTexte 5"/>
          <p:cNvSpPr txBox="1">
            <a:spLocks noChangeArrowheads="1"/>
          </p:cNvSpPr>
          <p:nvPr/>
        </p:nvSpPr>
        <p:spPr bwMode="auto">
          <a:xfrm>
            <a:off x="576461" y="6309320"/>
            <a:ext cx="2059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www.atex-system.com</a:t>
            </a:r>
            <a:b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atex@atex-system.com</a:t>
            </a:r>
            <a:endParaRPr lang="fr-FR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932" y="3861654"/>
            <a:ext cx="1759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u="sng" dirty="0" smtClean="0"/>
              <a:t>Objectifs</a:t>
            </a:r>
            <a:r>
              <a:rPr lang="fr-FR" sz="900" b="1" u="sng" dirty="0"/>
              <a:t>:</a:t>
            </a:r>
          </a:p>
          <a:p>
            <a:r>
              <a:rPr lang="fr-FR" sz="900" b="1" dirty="0"/>
              <a:t>Acquérir les connaissances afin de pouvoir travailler en toute sécurité en </a:t>
            </a:r>
            <a:r>
              <a:rPr lang="fr-FR" sz="900" b="1" dirty="0" smtClean="0"/>
              <a:t>ATEX</a:t>
            </a:r>
            <a:endParaRPr lang="fr-FR" sz="900" b="1" dirty="0"/>
          </a:p>
          <a:p>
            <a:endParaRPr lang="fr-FR" sz="900" dirty="0"/>
          </a:p>
          <a:p>
            <a:r>
              <a:rPr lang="fr-FR" sz="900" dirty="0"/>
              <a:t>Public concerné:</a:t>
            </a:r>
          </a:p>
          <a:p>
            <a:r>
              <a:rPr lang="fr-FR" sz="900" dirty="0"/>
              <a:t>Tous</a:t>
            </a:r>
          </a:p>
          <a:p>
            <a:endParaRPr lang="fr-FR" sz="900" dirty="0"/>
          </a:p>
          <a:p>
            <a:r>
              <a:rPr lang="fr-FR" sz="900" dirty="0"/>
              <a:t>Prérequis:</a:t>
            </a:r>
          </a:p>
          <a:p>
            <a:r>
              <a:rPr lang="fr-FR" sz="900" dirty="0"/>
              <a:t>Aucun</a:t>
            </a:r>
          </a:p>
          <a:p>
            <a:endParaRPr lang="fr-FR" sz="900" dirty="0"/>
          </a:p>
          <a:p>
            <a:r>
              <a:rPr lang="fr-FR" sz="900" dirty="0"/>
              <a:t>Contenus:</a:t>
            </a:r>
          </a:p>
          <a:p>
            <a:r>
              <a:rPr lang="fr-FR" sz="900" dirty="0"/>
              <a:t>Sensibilisation initiale en zones </a:t>
            </a:r>
            <a:r>
              <a:rPr lang="fr-FR" sz="900" dirty="0" smtClean="0"/>
              <a:t>ATEX/Ex</a:t>
            </a:r>
            <a:endParaRPr lang="fr-FR" sz="900" dirty="0"/>
          </a:p>
        </p:txBody>
      </p:sp>
      <p:sp>
        <p:nvSpPr>
          <p:cNvPr id="4" name="Rectangle 3"/>
          <p:cNvSpPr/>
          <p:nvPr/>
        </p:nvSpPr>
        <p:spPr>
          <a:xfrm>
            <a:off x="1835696" y="3876755"/>
            <a:ext cx="230425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u="sng" dirty="0" smtClean="0"/>
              <a:t>Objectifs</a:t>
            </a:r>
            <a:r>
              <a:rPr lang="fr-FR" sz="900" b="1" u="sng" dirty="0"/>
              <a:t>:</a:t>
            </a:r>
          </a:p>
          <a:p>
            <a:r>
              <a:rPr lang="fr-FR" sz="900" b="1" dirty="0"/>
              <a:t>Acquérir l’essentiel des connaissances afin de travailler en toute sécurité sur des installations </a:t>
            </a:r>
            <a:r>
              <a:rPr lang="fr-FR" sz="900" b="1" dirty="0" smtClean="0"/>
              <a:t>ATEX</a:t>
            </a:r>
            <a:endParaRPr lang="fr-FR" sz="900" b="1" dirty="0"/>
          </a:p>
          <a:p>
            <a:endParaRPr lang="fr-FR" sz="900" dirty="0"/>
          </a:p>
          <a:p>
            <a:r>
              <a:rPr lang="fr-FR" sz="900" dirty="0"/>
              <a:t>Public concerné:</a:t>
            </a:r>
          </a:p>
          <a:p>
            <a:r>
              <a:rPr lang="fr-FR" sz="900" dirty="0"/>
              <a:t>Personnes intervenants sur des équipements soumis à la réglementation ATEX/Ex</a:t>
            </a:r>
          </a:p>
          <a:p>
            <a:endParaRPr lang="fr-FR" sz="900" dirty="0"/>
          </a:p>
          <a:p>
            <a:r>
              <a:rPr lang="fr-FR" sz="900" dirty="0"/>
              <a:t>Prérequis</a:t>
            </a:r>
          </a:p>
          <a:p>
            <a:r>
              <a:rPr lang="fr-FR" sz="900" dirty="0"/>
              <a:t>Connaissances électrique </a:t>
            </a:r>
            <a:r>
              <a:rPr lang="fr-FR" sz="900" dirty="0" smtClean="0"/>
              <a:t>basique</a:t>
            </a:r>
            <a:endParaRPr lang="fr-FR" sz="800" dirty="0"/>
          </a:p>
          <a:p>
            <a:endParaRPr lang="fr-FR" sz="800" dirty="0"/>
          </a:p>
          <a:p>
            <a:endParaRPr lang="fr-FR" sz="800" dirty="0"/>
          </a:p>
          <a:p>
            <a:endParaRPr lang="fr-FR" sz="800" dirty="0"/>
          </a:p>
        </p:txBody>
      </p:sp>
      <p:pic>
        <p:nvPicPr>
          <p:cNvPr id="6" name="Picture 2" descr="Z:\Documents and Settings\Administrateur\Mes documents\ATEX SYSTEM\PAGINOV\CarteViste-Depliant_Stand\LIVRET 21x14.5cm v2 15 Mai 2014\Source\Formations\E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76763"/>
            <a:ext cx="127953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à coins arrondis 22"/>
          <p:cNvSpPr/>
          <p:nvPr/>
        </p:nvSpPr>
        <p:spPr>
          <a:xfrm>
            <a:off x="251520" y="3140968"/>
            <a:ext cx="1284076" cy="5197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Atex Niveau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Débutant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051720" y="3140968"/>
            <a:ext cx="1500100" cy="6191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Atex niveau 2 </a:t>
            </a:r>
            <a:b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Mise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à jour des connaissances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4355976" y="3140969"/>
            <a:ext cx="1284076" cy="5197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Atex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11960" y="3876755"/>
            <a:ext cx="453650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900" dirty="0"/>
              <a:t>-Aide à la caractérisation du risque ATEX pour vos substances inflammables « Gaz, vapeur et poussières combustibles ».(Source IEC/EN60079-20)</a:t>
            </a:r>
          </a:p>
          <a:p>
            <a:pPr algn="just"/>
            <a:endParaRPr lang="fr-FR" sz="900" dirty="0" smtClean="0"/>
          </a:p>
          <a:p>
            <a:pPr algn="just"/>
            <a:r>
              <a:rPr lang="fr-FR" sz="900" dirty="0" smtClean="0"/>
              <a:t>-</a:t>
            </a:r>
            <a:r>
              <a:rPr lang="fr-FR" sz="900" dirty="0"/>
              <a:t>Identification des emplacements où des ATEX  peuvent se former, et aide au classement et dimensionnement en zones de ces emplacements (Source IEC/EN60079-10)</a:t>
            </a:r>
          </a:p>
          <a:p>
            <a:pPr algn="just"/>
            <a:endParaRPr lang="fr-FR" sz="900" dirty="0"/>
          </a:p>
          <a:p>
            <a:pPr algn="just"/>
            <a:r>
              <a:rPr lang="fr-FR" sz="900" dirty="0"/>
              <a:t>-Sélection des matériels électriques ou non électriques  neufs devant être installés en zones ATEX incluant les spécificités techniques liés aux activités (influences externes: T°, vibrations, pression, UV, ambiance marine,..) (Source IEC/EN60079-14)</a:t>
            </a:r>
          </a:p>
          <a:p>
            <a:pPr algn="just"/>
            <a:endParaRPr lang="fr-FR" sz="900" dirty="0"/>
          </a:p>
          <a:p>
            <a:pPr algn="just"/>
            <a:r>
              <a:rPr lang="fr-FR" sz="900" dirty="0"/>
              <a:t>-Adéquation des matériels électriques et non-électriques installés en zones ATEX déjà installés afin de définir les actions correctives requises: plan de maintenance, budget remplacement/travaux, rapport photos, inspection détaillée (Source IEC/EN60079-17)</a:t>
            </a:r>
          </a:p>
          <a:p>
            <a:pPr algn="just"/>
            <a:endParaRPr lang="fr-FR" sz="900" dirty="0"/>
          </a:p>
          <a:p>
            <a:pPr algn="just"/>
            <a:r>
              <a:rPr lang="fr-FR" sz="900" dirty="0"/>
              <a:t>-Identification des sources d’inflammation d'origines électriques, électrostatiques, mécaniques et celles liées aux procédés.(Source EN1127-1</a:t>
            </a:r>
            <a:r>
              <a:rPr lang="fr-FR" sz="900" dirty="0" smtClean="0"/>
              <a:t>)</a:t>
            </a:r>
          </a:p>
          <a:p>
            <a:pPr algn="just"/>
            <a:endParaRPr lang="fr-FR" sz="900" dirty="0"/>
          </a:p>
          <a:p>
            <a:pPr algn="just"/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1121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ex_system_presentationGEP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atex_system_presentationGEP3</Template>
  <TotalTime>1338</TotalTime>
  <Words>606</Words>
  <Application>Microsoft Office PowerPoint</Application>
  <PresentationFormat>Affichage à l'écran (4:3)</PresentationFormat>
  <Paragraphs>141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atex_system_presentationGEP3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ATEX SYSTEM</dc:creator>
  <cp:lastModifiedBy>Jean louis Gaillard</cp:lastModifiedBy>
  <cp:revision>248</cp:revision>
  <cp:lastPrinted>2015-01-16T15:28:46Z</cp:lastPrinted>
  <dcterms:created xsi:type="dcterms:W3CDTF">2011-04-19T13:21:10Z</dcterms:created>
  <dcterms:modified xsi:type="dcterms:W3CDTF">2015-01-16T18:18:19Z</dcterms:modified>
</cp:coreProperties>
</file>